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2" r:id="rId2"/>
    <p:sldMasterId id="2147483736" r:id="rId3"/>
    <p:sldMasterId id="2147483748" r:id="rId4"/>
  </p:sldMasterIdLst>
  <p:notesMasterIdLst>
    <p:notesMasterId r:id="rId21"/>
  </p:notesMasterIdLst>
  <p:handoutMasterIdLst>
    <p:handoutMasterId r:id="rId22"/>
  </p:handoutMasterIdLst>
  <p:sldIdLst>
    <p:sldId id="278" r:id="rId5"/>
    <p:sldId id="437" r:id="rId6"/>
    <p:sldId id="446" r:id="rId7"/>
    <p:sldId id="403" r:id="rId8"/>
    <p:sldId id="404" r:id="rId9"/>
    <p:sldId id="405" r:id="rId10"/>
    <p:sldId id="407" r:id="rId11"/>
    <p:sldId id="416" r:id="rId12"/>
    <p:sldId id="452" r:id="rId13"/>
    <p:sldId id="451" r:id="rId14"/>
    <p:sldId id="413" r:id="rId15"/>
    <p:sldId id="453" r:id="rId16"/>
    <p:sldId id="438" r:id="rId17"/>
    <p:sldId id="443" r:id="rId18"/>
    <p:sldId id="450" r:id="rId19"/>
    <p:sldId id="430" r:id="rId20"/>
  </p:sldIdLst>
  <p:sldSz cx="9144000" cy="6858000" type="screen4x3"/>
  <p:notesSz cx="6788150" cy="992346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6F"/>
    <a:srgbClr val="FF6600"/>
    <a:srgbClr val="00EA6A"/>
    <a:srgbClr val="0066FF"/>
    <a:srgbClr val="29C146"/>
    <a:srgbClr val="FFD961"/>
    <a:srgbClr val="CCFFCC"/>
    <a:srgbClr val="F8F8F8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85" autoAdjust="0"/>
    <p:restoredTop sz="95126" autoAdjust="0"/>
  </p:normalViewPr>
  <p:slideViewPr>
    <p:cSldViewPr>
      <p:cViewPr>
        <p:scale>
          <a:sx n="86" d="100"/>
          <a:sy n="86" d="100"/>
        </p:scale>
        <p:origin x="-660" y="-372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999" cy="49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153" y="0"/>
            <a:ext cx="2940998" cy="49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010"/>
            <a:ext cx="2940999" cy="49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153" y="9428010"/>
            <a:ext cx="2940998" cy="49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1CB09418-D007-4B9C-9C91-CD0FADF58B2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2169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0185" cy="46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2349" y="0"/>
            <a:ext cx="2920185" cy="46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3613" y="766763"/>
            <a:ext cx="4911725" cy="368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164" y="4679642"/>
            <a:ext cx="4995054" cy="452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000"/>
            <a:ext cx="2920185" cy="46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2349" y="9436000"/>
            <a:ext cx="2920185" cy="46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0A3CD5CF-07B8-4FD9-A467-7C7F7F54CCC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330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3CD5CF-07B8-4FD9-A467-7C7F7F54CCC7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27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3CD5CF-07B8-4FD9-A467-7C7F7F54CCC7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735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3929E-2FED-4BA5-8637-7D5BAE0778BE}" type="datetime1">
              <a:rPr lang="fi-FI"/>
              <a:pPr>
                <a:defRPr/>
              </a:pPr>
              <a:t>12.12.2013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AC681-8D61-4871-9DB7-552E825244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32FE0-75BD-4442-94E2-310264A210F0}" type="datetime1">
              <a:rPr lang="fi-FI"/>
              <a:pPr>
                <a:defRPr/>
              </a:pPr>
              <a:t>12.12.2013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B4244-44B3-4C9D-AD36-FA4397F865E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6CB6F-E4D1-490D-81F2-4A804D1505C3}" type="datetime1">
              <a:rPr lang="fi-FI"/>
              <a:pPr>
                <a:defRPr/>
              </a:pPr>
              <a:t>12.12.2013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9E0C8-6834-4155-A4F6-CEEC832AEA7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21.11.2013 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7AB5D-18D9-451D-8571-E25E8098556E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5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21.11.2013 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7CD2D-C4B9-43CE-9289-906C386858FC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77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21.11.2013 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00736-AB62-4C5D-88BF-83BF8D873AC1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76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21.11.2013 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308AD-332E-49A9-BA28-4B294AC3174E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61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21.11.2013 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ED11B-44ED-4E38-A89B-7838AEDE7DCC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5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21.11.2013 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9F2FB-F5CE-42EF-936B-9BB17B5A0ED2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55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21.11.2013 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7EEFA-D6D1-4C59-9D6C-60A1C25AC36D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30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21.11.2013 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C168F-D4AF-4FA6-B569-2E9D31B36723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5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D1EC0-DAF2-42BC-B200-870DC9D36E6D}" type="datetime1">
              <a:rPr lang="fi-FI"/>
              <a:pPr>
                <a:defRPr/>
              </a:pPr>
              <a:t>12.12.2013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49DCD-9C1F-40B4-83A5-8AD31686E2A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21.11.2013 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B78C2-77A0-48EE-8E33-AD70AE5667DC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51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21.11.2013 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A457-C3ED-4014-9FA0-E662F735F8DA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7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21.11.2013 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Poske/JK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CAD12-0169-49C0-A499-8FE2BA3234EE}" type="slidenum">
              <a:rPr lang="fi-FI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08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2600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3292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65233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3927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4169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1571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08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1692B-9D4B-4BC8-90E6-C979899EDFBE}" type="datetime1">
              <a:rPr lang="fi-FI"/>
              <a:pPr>
                <a:defRPr/>
              </a:pPr>
              <a:t>12.12.2013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A9D5B-247A-458F-8303-04DE333E345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9314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99094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9214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05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05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9286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3929E-2FED-4BA5-8637-7D5BAE0778BE}" type="datetime1">
              <a:rPr lang="fi-FI">
                <a:solidFill>
                  <a:srgbClr val="000000"/>
                </a:solidFill>
              </a:rPr>
              <a:pPr>
                <a:defRPr/>
              </a:pPr>
              <a:t>12.12.2013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AC681-8D61-4871-9DB7-552E825244F2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74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D1EC0-DAF2-42BC-B200-870DC9D36E6D}" type="datetime1">
              <a:rPr lang="fi-FI">
                <a:solidFill>
                  <a:srgbClr val="000000"/>
                </a:solidFill>
              </a:rPr>
              <a:pPr>
                <a:defRPr/>
              </a:pPr>
              <a:t>12.12.2013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49DCD-9C1F-40B4-83A5-8AD31686E2A6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35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1692B-9D4B-4BC8-90E6-C979899EDFBE}" type="datetime1">
              <a:rPr lang="fi-FI">
                <a:solidFill>
                  <a:srgbClr val="000000"/>
                </a:solidFill>
              </a:rPr>
              <a:pPr>
                <a:defRPr/>
              </a:pPr>
              <a:t>12.12.2013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A9D5B-247A-458F-8303-04DE333E345E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42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F384E-3FB3-4862-82C2-3E5A5A367855}" type="datetime1">
              <a:rPr lang="fi-FI">
                <a:solidFill>
                  <a:srgbClr val="000000"/>
                </a:solidFill>
              </a:rPr>
              <a:pPr>
                <a:defRPr/>
              </a:pPr>
              <a:t>12.12.2013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4A792-E8BC-4BFE-AA65-7442C0EFA2BA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0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D72E8-DF4D-489A-A265-2B9F0B2FE520}" type="datetime1">
              <a:rPr lang="fi-FI">
                <a:solidFill>
                  <a:srgbClr val="000000"/>
                </a:solidFill>
              </a:rPr>
              <a:pPr>
                <a:defRPr/>
              </a:pPr>
              <a:t>12.12.2013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77CD4-959C-4CFD-B05A-5BAF3754B5B6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85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DD03F-C621-47EC-B5B0-1EC4D9470FB1}" type="datetime1">
              <a:rPr lang="fi-FI">
                <a:solidFill>
                  <a:srgbClr val="000000"/>
                </a:solidFill>
              </a:rPr>
              <a:pPr>
                <a:defRPr/>
              </a:pPr>
              <a:t>12.12.2013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1828D-D5C2-4769-B277-59FFC5639643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6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F384E-3FB3-4862-82C2-3E5A5A367855}" type="datetime1">
              <a:rPr lang="fi-FI"/>
              <a:pPr>
                <a:defRPr/>
              </a:pPr>
              <a:t>12.12.2013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4A792-E8BC-4BFE-AA65-7442C0EFA2B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D73B5-C58C-4B81-87CF-70CEAA51EE39}" type="datetime1">
              <a:rPr lang="fi-FI">
                <a:solidFill>
                  <a:srgbClr val="000000"/>
                </a:solidFill>
              </a:rPr>
              <a:pPr>
                <a:defRPr/>
              </a:pPr>
              <a:t>12.12.2013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DC328-E6D9-4EA3-9441-13828D0B7F66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8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02862-779D-4566-88C4-027DA58E1C76}" type="datetime1">
              <a:rPr lang="fi-FI">
                <a:solidFill>
                  <a:srgbClr val="000000"/>
                </a:solidFill>
              </a:rPr>
              <a:pPr>
                <a:defRPr/>
              </a:pPr>
              <a:t>12.12.2013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DD32F-05CB-45E2-A71E-6C57252686B8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78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0DAB-B0E4-4ED4-BD7B-29BD688FFFFB}" type="datetime1">
              <a:rPr lang="fi-FI">
                <a:solidFill>
                  <a:srgbClr val="000000"/>
                </a:solidFill>
              </a:rPr>
              <a:pPr>
                <a:defRPr/>
              </a:pPr>
              <a:t>12.12.2013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0684E-5ADC-45B2-A183-50D9FE9B371D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41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32FE0-75BD-4442-94E2-310264A210F0}" type="datetime1">
              <a:rPr lang="fi-FI">
                <a:solidFill>
                  <a:srgbClr val="000000"/>
                </a:solidFill>
              </a:rPr>
              <a:pPr>
                <a:defRPr/>
              </a:pPr>
              <a:t>12.12.2013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B4244-44B3-4C9D-AD36-FA4397F865E5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44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6CB6F-E4D1-490D-81F2-4A804D1505C3}" type="datetime1">
              <a:rPr lang="fi-FI">
                <a:solidFill>
                  <a:srgbClr val="000000"/>
                </a:solidFill>
              </a:rPr>
              <a:pPr>
                <a:defRPr/>
              </a:pPr>
              <a:t>12.12.2013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9E0C8-6834-4155-A4F6-CEEC832AEA73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D72E8-DF4D-489A-A265-2B9F0B2FE520}" type="datetime1">
              <a:rPr lang="fi-FI"/>
              <a:pPr>
                <a:defRPr/>
              </a:pPr>
              <a:t>12.12.2013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77CD4-959C-4CFD-B05A-5BAF3754B5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DD03F-C621-47EC-B5B0-1EC4D9470FB1}" type="datetime1">
              <a:rPr lang="fi-FI"/>
              <a:pPr>
                <a:defRPr/>
              </a:pPr>
              <a:t>12.12.2013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1828D-D5C2-4769-B277-59FFC563964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D73B5-C58C-4B81-87CF-70CEAA51EE39}" type="datetime1">
              <a:rPr lang="fi-FI"/>
              <a:pPr>
                <a:defRPr/>
              </a:pPr>
              <a:t>12.12.2013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DC328-E6D9-4EA3-9441-13828D0B7F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02862-779D-4566-88C4-027DA58E1C76}" type="datetime1">
              <a:rPr lang="fi-FI"/>
              <a:pPr>
                <a:defRPr/>
              </a:pPr>
              <a:t>12.12.2013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DD32F-05CB-45E2-A71E-6C57252686B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0DAB-B0E4-4ED4-BD7B-29BD688FFFFB}" type="datetime1">
              <a:rPr lang="fi-FI"/>
              <a:pPr>
                <a:defRPr/>
              </a:pPr>
              <a:t>12.12.2013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0684E-5ADC-45B2-A183-50D9FE9B371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otsikon perustyyliä napsauttamalla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E8D096A-1A21-40C9-A7ED-2E23D2EE19CE}" type="datetime1">
              <a:rPr lang="fi-FI"/>
              <a:pPr>
                <a:defRPr/>
              </a:pPr>
              <a:t>12.12.2013</a:t>
            </a:fld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E3433A-9261-4F61-A537-8447EB0F8CB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otsikon perustyyliä napsauttamalla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fi-FI" dirty="0" smtClean="0">
                <a:solidFill>
                  <a:srgbClr val="000000"/>
                </a:solidFill>
              </a:rPr>
              <a:t>21.11.2013 </a:t>
            </a:r>
            <a:r>
              <a:rPr lang="en-GB" noProof="0" dirty="0" err="1" smtClean="0">
                <a:solidFill>
                  <a:srgbClr val="000000"/>
                </a:solidFill>
              </a:rPr>
              <a:t>Poske</a:t>
            </a:r>
            <a:r>
              <a:rPr lang="en-GB" noProof="0" dirty="0" smtClean="0">
                <a:solidFill>
                  <a:srgbClr val="000000"/>
                </a:solidFill>
              </a:rPr>
              <a:t>/JK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Poske/JK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447521-6AFE-4EFE-A1FC-01440781D4A1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5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pt_pohja_FIN-2_150dp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perustyyl. napsautt.</a:t>
            </a:r>
          </a:p>
        </p:txBody>
      </p:sp>
      <p:sp>
        <p:nvSpPr>
          <p:cNvPr id="30724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napsauttamalla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5678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686868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/>
        <a:buChar char="•"/>
        <a:defRPr sz="1400">
          <a:solidFill>
            <a:srgbClr val="686868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/>
        <a:buChar char="•"/>
        <a:defRPr sz="1400">
          <a:solidFill>
            <a:srgbClr val="686868"/>
          </a:solidFill>
          <a:latin typeface="Lucida Grande" pitchFamily="1" charset="0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/>
        <a:buChar char="–"/>
        <a:defRPr sz="1400">
          <a:solidFill>
            <a:srgbClr val="686868"/>
          </a:solidFill>
          <a:latin typeface="Lucida Grande" pitchFamily="1" charset="0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/>
        <a:buChar char="»"/>
        <a:defRPr sz="1400">
          <a:solidFill>
            <a:srgbClr val="686868"/>
          </a:solidFill>
          <a:latin typeface="Lucida Grande" pitchFamily="1" charset="0"/>
          <a:ea typeface="+mn-ea"/>
          <a:cs typeface="ヒラギノ角ゴ Pro W3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»"/>
        <a:defRPr sz="1400">
          <a:solidFill>
            <a:srgbClr val="686868"/>
          </a:solidFill>
          <a:latin typeface="Lucida Grande" pitchFamily="1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»"/>
        <a:defRPr sz="1400">
          <a:solidFill>
            <a:srgbClr val="686868"/>
          </a:solidFill>
          <a:latin typeface="Lucida Grande" pitchFamily="1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»"/>
        <a:defRPr sz="1400">
          <a:solidFill>
            <a:srgbClr val="686868"/>
          </a:solidFill>
          <a:latin typeface="Lucida Grande" pitchFamily="1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»"/>
        <a:defRPr sz="1400">
          <a:solidFill>
            <a:srgbClr val="686868"/>
          </a:solidFill>
          <a:latin typeface="Lucida Grande" pitchFamily="1" charset="0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otsikon perustyyliä napsauttamalla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E8D096A-1A21-40C9-A7ED-2E23D2EE19CE}" type="datetime1">
              <a:rPr lang="fi-FI">
                <a:solidFill>
                  <a:srgbClr val="000000"/>
                </a:solidFill>
              </a:rPr>
              <a:pPr>
                <a:defRPr/>
              </a:pPr>
              <a:t>12.12.2013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E3433A-9261-4F61-A537-8447EB0F8CB2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0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sosiaalikollega.fi/poske/julkaisut/julkaisusarja/main_pag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CA6174-A0FC-4C0D-8D61-F6AF174E039F}" type="slidenum">
              <a:rPr lang="fi-FI" smtClean="0"/>
              <a:pPr/>
              <a:t>1</a:t>
            </a:fld>
            <a:endParaRPr lang="fi-FI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322175" y="3068960"/>
            <a:ext cx="6918920" cy="136815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The situation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Northern Finland and prospects for future cooperation</a:t>
            </a:r>
            <a:endParaRPr lang="fi-FI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653136"/>
            <a:ext cx="8591872" cy="136815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fi-FI" sz="1600" i="1" dirty="0" smtClean="0">
                <a:latin typeface="Calibri" pitchFamily="34" charset="0"/>
                <a:cs typeface="Calibri" pitchFamily="34" charset="0"/>
              </a:rPr>
              <a:t>Jorma Kurkinen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GB" sz="1400" i="1" dirty="0" smtClean="0">
                <a:latin typeface="Calibri" pitchFamily="34" charset="0"/>
                <a:cs typeface="Calibri" pitchFamily="34" charset="0"/>
              </a:rPr>
              <a:t>Researcher</a:t>
            </a:r>
            <a:endParaRPr lang="fi-FI" sz="1400" i="1" dirty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Oulu </a:t>
            </a:r>
            <a:r>
              <a:rPr lang="en-US" sz="1400" i="1" dirty="0">
                <a:latin typeface="Calibri" pitchFamily="34" charset="0"/>
                <a:cs typeface="Calibri" pitchFamily="34" charset="0"/>
              </a:rPr>
              <a:t>University of Applied Sciences</a:t>
            </a:r>
            <a:r>
              <a:rPr lang="en-GB" sz="1400" i="1" dirty="0">
                <a:latin typeface="Calibri" pitchFamily="34" charset="0"/>
                <a:cs typeface="Calibri" pitchFamily="34" charset="0"/>
              </a:rPr>
              <a:t>, School of Health and Social Care</a:t>
            </a:r>
            <a:endParaRPr lang="fi-FI" sz="1400" i="1" dirty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1400" i="1" dirty="0" smtClean="0">
                <a:latin typeface="Calibri" pitchFamily="34" charset="0"/>
                <a:cs typeface="Calibri" pitchFamily="34" charset="0"/>
              </a:rPr>
              <a:t>Northern Finland Centre of Excellence on Social Welfare </a:t>
            </a:r>
            <a:r>
              <a:rPr lang="fi-FI" sz="1400" i="1" dirty="0" smtClean="0">
                <a:latin typeface="Calibri" pitchFamily="34" charset="0"/>
                <a:cs typeface="Calibri" pitchFamily="34" charset="0"/>
              </a:rPr>
              <a:t>POSKE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i-FI" sz="1400" i="1" u="sng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jorma.kurkinen@ulapland.fi</a:t>
            </a:r>
            <a:endParaRPr lang="fi-FI" sz="1400" i="1" u="sng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i-FI" sz="1400" i="1" u="sng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www.poske.fi</a:t>
            </a:r>
            <a:r>
              <a:rPr lang="fi-FI" sz="14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5791200" y="304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i-FI" sz="24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9222" name="Picture 5" descr="POS 1R rgb pie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4384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Palkki kapea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86868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28329" y="1065213"/>
            <a:ext cx="42581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Northern Finland Centre of Excellence on Social Welfare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uorakulmio 8"/>
          <p:cNvSpPr/>
          <p:nvPr/>
        </p:nvSpPr>
        <p:spPr>
          <a:xfrm rot="16200000" flipH="1">
            <a:off x="4454860" y="2168860"/>
            <a:ext cx="234280" cy="9144000"/>
          </a:xfrm>
          <a:prstGeom prst="rect">
            <a:avLst/>
          </a:prstGeom>
          <a:gradFill>
            <a:gsLst>
              <a:gs pos="0">
                <a:srgbClr val="92D050"/>
              </a:gs>
              <a:gs pos="92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6143"/>
            <a:ext cx="4092635" cy="138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5220072" y="170080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Crisis and Change</a:t>
            </a:r>
            <a:b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Budapest</a:t>
            </a:r>
            <a:r>
              <a:rPr lang="fi-FI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fi-FI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Hungary</a:t>
            </a:r>
            <a:r>
              <a:rPr lang="fi-FI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fi-FI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fi-FI" sz="2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December</a:t>
            </a:r>
            <a:r>
              <a:rPr lang="fi-FI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10th, 2013</a:t>
            </a:r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3B6E5E-4B75-45A0-813E-2A3DEF5E3EBD}" type="slidenum">
              <a:rPr lang="fi-FI" sz="1400" smtClean="0">
                <a:latin typeface="Calibri" pitchFamily="34" charset="0"/>
                <a:cs typeface="Calibri" pitchFamily="34" charset="0"/>
              </a:rPr>
              <a:pPr eaLnBrk="1" hangingPunct="1"/>
              <a:t>10</a:t>
            </a:fld>
            <a:endParaRPr lang="fi-FI" sz="140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10" y="310615"/>
            <a:ext cx="41910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673348" y="1052736"/>
            <a:ext cx="8406442" cy="543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GB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Crisis</a:t>
            </a:r>
            <a:r>
              <a:rPr lang="en-GB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 </a:t>
            </a:r>
          </a:p>
          <a:p>
            <a:pPr marL="476250" lvl="1">
              <a:spcBef>
                <a:spcPct val="10000"/>
              </a:spcBef>
              <a:buFontTx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Financial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, economical: </a:t>
            </a:r>
            <a:endParaRPr lang="en-GB" sz="1400" b="1" dirty="0" smtClean="0">
              <a:latin typeface="Calibri" pitchFamily="34" charset="0"/>
              <a:cs typeface="Calibri" pitchFamily="34" charset="0"/>
            </a:endParaRPr>
          </a:p>
          <a:p>
            <a:pPr marL="933450" lvl="2">
              <a:spcBef>
                <a:spcPct val="10000"/>
              </a:spcBef>
              <a:buFontTx/>
              <a:buChar char="•"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The global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crisis is ”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on”; the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growing debts of the municipalities and the state etc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76250" lvl="1">
              <a:spcBef>
                <a:spcPct val="10000"/>
              </a:spcBef>
              <a:buFontTx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Social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: </a:t>
            </a:r>
            <a:endParaRPr lang="en-GB" sz="1400" b="1" dirty="0" smtClean="0">
              <a:latin typeface="Calibri" pitchFamily="34" charset="0"/>
              <a:cs typeface="Calibri" pitchFamily="34" charset="0"/>
            </a:endParaRPr>
          </a:p>
          <a:p>
            <a:pPr marL="933450" lvl="2">
              <a:spcBef>
                <a:spcPct val="10000"/>
              </a:spcBef>
              <a:buFontTx/>
              <a:buChar char="•"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At least partly? The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exclusion of the young, growing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socio-economic polarization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between population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groups, unemployment.</a:t>
            </a:r>
          </a:p>
          <a:p>
            <a:pPr marL="476250" lvl="1">
              <a:spcBef>
                <a:spcPct val="10000"/>
              </a:spcBef>
              <a:buFontTx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Ideological, political: </a:t>
            </a:r>
            <a:endParaRPr lang="en-GB" sz="1400" b="1" dirty="0">
              <a:latin typeface="Calibri" pitchFamily="34" charset="0"/>
              <a:cs typeface="Calibri" pitchFamily="34" charset="0"/>
            </a:endParaRPr>
          </a:p>
          <a:p>
            <a:pPr marL="933450" lvl="2">
              <a:spcBef>
                <a:spcPct val="10000"/>
              </a:spcBef>
              <a:buFontTx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 The citizen’s support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to the welfare state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is crushing in Gallup polls and respective opinion surveys.</a:t>
            </a:r>
          </a:p>
          <a:p>
            <a:pPr marL="476250" lvl="1">
              <a:spcBef>
                <a:spcPct val="10000"/>
              </a:spcBef>
              <a:buFontTx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Welfare state and services:</a:t>
            </a:r>
          </a:p>
          <a:p>
            <a:pPr marL="933450" lvl="2">
              <a:spcBef>
                <a:spcPct val="10000"/>
              </a:spcBef>
              <a:buFontTx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 Gradual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change </a:t>
            </a:r>
            <a:r>
              <a:rPr lang="en-GB" sz="1400" dirty="0">
                <a:latin typeface="Calibri" pitchFamily="34" charset="0"/>
                <a:ea typeface="Verdana" pitchFamily="34" charset="0"/>
                <a:cs typeface="Calibri" pitchFamily="34" charset="0"/>
              </a:rPr>
              <a:t>has been </a:t>
            </a:r>
            <a:r>
              <a:rPr lang="en-GB" sz="1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going </a:t>
            </a:r>
            <a:r>
              <a:rPr lang="en-GB" sz="1400" dirty="0">
                <a:latin typeface="Calibri" pitchFamily="34" charset="0"/>
                <a:ea typeface="Verdana" pitchFamily="34" charset="0"/>
                <a:cs typeface="Calibri" pitchFamily="34" charset="0"/>
              </a:rPr>
              <a:t>on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since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80’s, boosted by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the crisis of the 90’s.</a:t>
            </a:r>
          </a:p>
          <a:p>
            <a:pPr marL="933450" lvl="2">
              <a:spcBef>
                <a:spcPct val="10000"/>
              </a:spcBef>
              <a:buFontTx/>
              <a:buChar char="•"/>
            </a:pPr>
            <a:r>
              <a:rPr lang="en-GB" sz="1400" dirty="0">
                <a:latin typeface="Calibri" pitchFamily="34" charset="0"/>
                <a:ea typeface="Verdana" pitchFamily="34" charset="0"/>
                <a:cs typeface="Calibri" pitchFamily="34" charset="0"/>
              </a:rPr>
              <a:t>  </a:t>
            </a:r>
            <a:r>
              <a:rPr lang="en-GB" sz="1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From the </a:t>
            </a:r>
            <a:r>
              <a:rPr lang="en-GB" sz="1400" dirty="0">
                <a:latin typeface="Calibri" pitchFamily="34" charset="0"/>
                <a:ea typeface="Verdana" pitchFamily="34" charset="0"/>
                <a:cs typeface="Calibri" pitchFamily="34" charset="0"/>
              </a:rPr>
              <a:t>expansion time of the welfare state </a:t>
            </a:r>
            <a:r>
              <a:rPr lang="en-GB" sz="1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to the post-expansive </a:t>
            </a:r>
            <a:r>
              <a:rPr lang="en-GB" sz="1400" dirty="0">
                <a:latin typeface="Calibri" pitchFamily="34" charset="0"/>
                <a:ea typeface="Verdana" pitchFamily="34" charset="0"/>
                <a:cs typeface="Calibri" pitchFamily="34" charset="0"/>
              </a:rPr>
              <a:t>era, which means reducing the public liabilities and erosion of services to some extent</a:t>
            </a:r>
            <a:r>
              <a:rPr lang="en-GB" sz="1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. Paradise Lost?</a:t>
            </a:r>
            <a:endParaRPr lang="en-GB" sz="1400" dirty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933450" lvl="2">
              <a:spcBef>
                <a:spcPct val="10000"/>
              </a:spcBef>
              <a:buFontTx/>
              <a:buChar char="•"/>
            </a:pPr>
            <a:r>
              <a:rPr lang="en-GB" sz="1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In retrospect it has been a thorough and massive change, </a:t>
            </a:r>
            <a:r>
              <a:rPr lang="en-GB" sz="1400" dirty="0">
                <a:latin typeface="Calibri" pitchFamily="34" charset="0"/>
                <a:ea typeface="Verdana" pitchFamily="34" charset="0"/>
                <a:cs typeface="Calibri" pitchFamily="34" charset="0"/>
              </a:rPr>
              <a:t>but it has come creeping by many separate insignificant changes, which hide the violence of the </a:t>
            </a:r>
            <a:r>
              <a:rPr lang="en-GB" sz="1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total change (the </a:t>
            </a:r>
            <a:r>
              <a:rPr lang="en-GB" sz="1400" dirty="0">
                <a:latin typeface="Calibri" pitchFamily="34" charset="0"/>
                <a:ea typeface="Verdana" pitchFamily="34" charset="0"/>
                <a:cs typeface="Calibri" pitchFamily="34" charset="0"/>
              </a:rPr>
              <a:t>way Ulrich Beck described the coming of the second </a:t>
            </a:r>
            <a:r>
              <a:rPr lang="en-GB" sz="14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modern).</a:t>
            </a:r>
            <a:endParaRPr lang="en-GB" sz="1400" dirty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190500" lvl="1" eaLnBrk="0" hangingPunct="0">
              <a:spcBef>
                <a:spcPct val="10000"/>
              </a:spcBef>
            </a:pPr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pPr marL="0" lvl="1" eaLnBrk="0" hangingPunct="0">
              <a:spcBef>
                <a:spcPct val="10000"/>
              </a:spcBef>
            </a:pPr>
            <a:r>
              <a:rPr lang="en-GB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As </a:t>
            </a:r>
            <a:r>
              <a:rPr lang="en-GB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 whole: Definitely a change or turning point.</a:t>
            </a:r>
          </a:p>
          <a:p>
            <a:pPr marL="476250" lvl="1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The challenges are recognized and well out in political discourse.</a:t>
            </a:r>
          </a:p>
          <a:p>
            <a:pPr marL="476250" lvl="1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The politicians just don’t talk about ‘crisis’ - The new buzzword in Finland is ”the sustainability deficit”: financial, social, even human or intellectual.</a:t>
            </a:r>
          </a:p>
          <a:p>
            <a:pPr marL="476250" lvl="1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Some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experts seem to be confident though that the system is adaptable enough and we have necessary preconditions for “sustainable development” in the near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future (cf. </a:t>
            </a:r>
            <a:r>
              <a:rPr lang="en-GB" sz="1400" i="1" dirty="0" smtClean="0">
                <a:latin typeface="Calibri" pitchFamily="34" charset="0"/>
                <a:cs typeface="Calibri" pitchFamily="34" charset="0"/>
              </a:rPr>
              <a:t>Blue book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with Manuel Castells etc., a future report ordered by the PM of Finland).</a:t>
            </a:r>
            <a:endParaRPr lang="en-GB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9" name="Rectangle 10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740650" cy="791815"/>
          </a:xfrm>
        </p:spPr>
        <p:txBody>
          <a:bodyPr/>
          <a:lstStyle/>
          <a:p>
            <a:pPr marL="0" lvl="1"/>
            <a:r>
              <a:rPr lang="fi-FI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Change</a:t>
            </a:r>
            <a:r>
              <a:rPr lang="fi-FI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i-FI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or</a:t>
            </a:r>
            <a:r>
              <a:rPr lang="fi-FI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i-FI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crisis</a:t>
            </a:r>
            <a:r>
              <a:rPr lang="fi-FI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fi-FI" sz="3200" b="1" dirty="0">
              <a:solidFill>
                <a:srgbClr val="FF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Suorakulmio 5"/>
          <p:cNvSpPr/>
          <p:nvPr/>
        </p:nvSpPr>
        <p:spPr>
          <a:xfrm rot="16200000" flipH="1">
            <a:off x="4454860" y="2168860"/>
            <a:ext cx="234280" cy="9144000"/>
          </a:xfrm>
          <a:prstGeom prst="rect">
            <a:avLst/>
          </a:prstGeom>
          <a:gradFill>
            <a:gsLst>
              <a:gs pos="0">
                <a:srgbClr val="92D05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3B6E5E-4B75-45A0-813E-2A3DEF5E3EBD}" type="slidenum">
              <a:rPr lang="fi-FI" sz="1400" smtClean="0">
                <a:latin typeface="Calibri" pitchFamily="34" charset="0"/>
                <a:cs typeface="Calibri" pitchFamily="34" charset="0"/>
              </a:rPr>
              <a:pPr eaLnBrk="1" hangingPunct="1"/>
              <a:t>11</a:t>
            </a:fld>
            <a:endParaRPr lang="fi-FI" sz="140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10" y="310615"/>
            <a:ext cx="41910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647700" y="13716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fi-FI" sz="36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1043607" y="1124744"/>
            <a:ext cx="7632849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76250" lvl="1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Service </a:t>
            </a:r>
            <a:r>
              <a:rPr lang="en-GB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Structure Reform </a:t>
            </a:r>
            <a:endParaRPr lang="en-GB" sz="1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76250" lvl="1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The most significant reform in the social and health field in decades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(launched 2005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) – a big political issue at the moment.</a:t>
            </a:r>
          </a:p>
          <a:p>
            <a:pPr marL="476250" lvl="1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Linked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to a wider </a:t>
            </a:r>
            <a:r>
              <a:rPr lang="en-GB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National Project to Restructure Municipalities and Services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. </a:t>
            </a: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476250" lvl="1" indent="-285750" eaLnBrk="0" hangingPunct="0">
              <a:spcBef>
                <a:spcPct val="10000"/>
              </a:spcBef>
              <a:buFontTx/>
              <a:buChar char="•"/>
            </a:pP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marL="476250" lvl="1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general purpose is to create new larger municipalities or collaborating social welfare and health care regions in order to provide public services on a broader population and financial base than at present. </a:t>
            </a:r>
          </a:p>
          <a:p>
            <a:pPr lvl="2" indent="-14288" eaLnBrk="0" hangingPunct="0">
              <a:buFont typeface="Arial" pitchFamily="34" charset="0"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 At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present the solutions are still open, but the Bill should be in Parliament in spring 2014, and the Act is scheduled to enter into force in 2015. 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 The project has e. g. encouraged municipalities to merge as new bigger municipalities or inter-municipal cooperation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areas. (The number of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municipalities has reduced dramatically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in Finland 2005: 432 and 2013: 320) </a:t>
            </a: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 Also concerns research and development, knowledge production: How to arrange, coordinate and organize it and on what level or area. (Affects directly also to the future situation of the Centres of Excellence on Social Welfare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.)</a:t>
            </a:r>
          </a:p>
          <a:p>
            <a:pPr lvl="2">
              <a:buFont typeface="Arial" pitchFamily="34" charset="0"/>
              <a:buChar char="•"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476250" lvl="1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Legislation reform: 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total reform of social and health care legislation: </a:t>
            </a:r>
            <a:r>
              <a:rPr lang="en-GB" sz="1600" u="sng" dirty="0">
                <a:latin typeface="Calibri" pitchFamily="34" charset="0"/>
                <a:cs typeface="Calibri" pitchFamily="34" charset="0"/>
              </a:rPr>
              <a:t>Health Care Act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was passed 2011, next phase so called </a:t>
            </a:r>
            <a:r>
              <a:rPr lang="en-GB" sz="1600" u="sng" dirty="0">
                <a:latin typeface="Calibri" pitchFamily="34" charset="0"/>
                <a:cs typeface="Calibri" pitchFamily="34" charset="0"/>
              </a:rPr>
              <a:t>Organization law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, and new </a:t>
            </a:r>
            <a:r>
              <a:rPr lang="en-GB" sz="1600" u="sng" dirty="0">
                <a:latin typeface="Calibri" pitchFamily="34" charset="0"/>
                <a:cs typeface="Calibri" pitchFamily="34" charset="0"/>
              </a:rPr>
              <a:t>Social Welfare Act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 is being prepared.</a:t>
            </a:r>
          </a:p>
          <a:p>
            <a:pPr marL="476250" lvl="1" indent="-285750" eaLnBrk="0" hangingPunct="0">
              <a:spcBef>
                <a:spcPct val="10000"/>
              </a:spcBef>
              <a:buFontTx/>
              <a:buChar char="•"/>
            </a:pPr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9" name="Rectangle 10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740650" cy="647799"/>
          </a:xfrm>
        </p:spPr>
        <p:txBody>
          <a:bodyPr/>
          <a:lstStyle/>
          <a:p>
            <a:pPr eaLnBrk="1" hangingPunct="1"/>
            <a:r>
              <a:rPr lang="fi-FI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Reactions</a:t>
            </a:r>
            <a:r>
              <a:rPr lang="fi-FI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on national </a:t>
            </a: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level</a:t>
            </a:r>
            <a:endParaRPr lang="fi-FI" sz="3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uorakulmio 7"/>
          <p:cNvSpPr/>
          <p:nvPr/>
        </p:nvSpPr>
        <p:spPr>
          <a:xfrm rot="16200000" flipH="1">
            <a:off x="4454860" y="2168860"/>
            <a:ext cx="234280" cy="9144000"/>
          </a:xfrm>
          <a:prstGeom prst="rect">
            <a:avLst/>
          </a:prstGeom>
          <a:gradFill>
            <a:gsLst>
              <a:gs pos="0">
                <a:srgbClr val="92D05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3B6E5E-4B75-45A0-813E-2A3DEF5E3EBD}" type="slidenum">
              <a:rPr lang="fi-FI" sz="1400" smtClean="0">
                <a:latin typeface="Calibri" pitchFamily="34" charset="0"/>
                <a:cs typeface="Calibri" pitchFamily="34" charset="0"/>
              </a:rPr>
              <a:pPr eaLnBrk="1" hangingPunct="1"/>
              <a:t>12</a:t>
            </a:fld>
            <a:endParaRPr lang="fi-FI" sz="140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10" y="310615"/>
            <a:ext cx="41910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647700" y="13716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fi-FI" sz="36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1316679" y="1196752"/>
            <a:ext cx="7164661" cy="543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76250" lvl="1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Concentration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of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services and cutting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down of services. </a:t>
            </a:r>
          </a:p>
          <a:p>
            <a:pPr marL="476250" lvl="1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Bigger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units, larger areas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933450" lvl="2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The securing of services?</a:t>
            </a:r>
          </a:p>
          <a:p>
            <a:pPr marL="933450" lvl="2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securing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of getting trained employees?</a:t>
            </a:r>
          </a:p>
          <a:p>
            <a:pPr marL="933450" lvl="2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The accessibility and availability of services?</a:t>
            </a:r>
          </a:p>
          <a:p>
            <a:pPr marL="933450" lvl="2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The division of services and the fragmentation of services?</a:t>
            </a:r>
          </a:p>
          <a:p>
            <a:pPr marL="933450" lvl="2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The forming of service packages and client-oriented approach?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marL="933450" lvl="2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The costs?</a:t>
            </a:r>
          </a:p>
          <a:p>
            <a:pPr marL="933450" lvl="2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equality of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people?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marL="933450" lvl="2" indent="-285750" eaLnBrk="0" hangingPunct="0">
              <a:spcBef>
                <a:spcPct val="10000"/>
              </a:spcBef>
              <a:buFontTx/>
              <a:buChar char="•"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476250" lvl="1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The state is now degreasing the statutory obligations of the municipalities in many services – so the erosion of services will continue?</a:t>
            </a:r>
          </a:p>
          <a:p>
            <a:pPr marL="476250" lvl="1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Focus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on statutory corrective services and the lack of many public open welfare and preventive services.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marL="476250" lvl="1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The changes concern all population groups from children to the aged.</a:t>
            </a:r>
          </a:p>
          <a:p>
            <a:pPr marL="476250" lvl="1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The ‘nature’ of  services changes.</a:t>
            </a: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476250" lvl="1" indent="-285750" eaLnBrk="0" hangingPunct="0">
              <a:spcBef>
                <a:spcPct val="10000"/>
              </a:spcBef>
              <a:buFontTx/>
              <a:buChar char="•"/>
            </a:pP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marL="476250" lvl="1" indent="-285750" eaLnBrk="0" hangingPunct="0">
              <a:spcBef>
                <a:spcPct val="10000"/>
              </a:spcBef>
              <a:buFontTx/>
              <a:buChar char="•"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E</a:t>
            </a:r>
            <a:r>
              <a:rPr lang="en-GB" sz="1600" smtClean="0">
                <a:latin typeface="Calibri" pitchFamily="34" charset="0"/>
                <a:cs typeface="Calibri" pitchFamily="34" charset="0"/>
              </a:rPr>
              <a:t>xperienced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satisfaction of services?</a:t>
            </a: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476250" lvl="1" indent="-285750" eaLnBrk="0" hangingPunct="0">
              <a:spcBef>
                <a:spcPct val="10000"/>
              </a:spcBef>
              <a:buFontTx/>
              <a:buChar char="•"/>
            </a:pP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marL="476250" lvl="1" indent="-285750" eaLnBrk="0" hangingPunct="0">
              <a:spcBef>
                <a:spcPct val="10000"/>
              </a:spcBef>
              <a:buFontTx/>
              <a:buChar char="•"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9" name="Rectangle 10"/>
          <p:cNvSpPr>
            <a:spLocks noGrp="1" noChangeArrowheads="1"/>
          </p:cNvSpPr>
          <p:nvPr>
            <p:ph type="title"/>
          </p:nvPr>
        </p:nvSpPr>
        <p:spPr>
          <a:xfrm>
            <a:off x="1187624" y="288011"/>
            <a:ext cx="7740650" cy="647799"/>
          </a:xfrm>
        </p:spPr>
        <p:txBody>
          <a:bodyPr/>
          <a:lstStyle/>
          <a:p>
            <a:pPr eaLnBrk="1" hangingPunct="1"/>
            <a:r>
              <a:rPr lang="fi-FI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Reactions</a:t>
            </a:r>
            <a:r>
              <a:rPr lang="fi-FI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on local level</a:t>
            </a:r>
            <a:endParaRPr lang="fi-FI" sz="3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uorakulmio 7"/>
          <p:cNvSpPr/>
          <p:nvPr/>
        </p:nvSpPr>
        <p:spPr>
          <a:xfrm rot="16200000" flipH="1">
            <a:off x="4454860" y="2168860"/>
            <a:ext cx="234280" cy="9144000"/>
          </a:xfrm>
          <a:prstGeom prst="rect">
            <a:avLst/>
          </a:prstGeom>
          <a:gradFill>
            <a:gsLst>
              <a:gs pos="0">
                <a:srgbClr val="92D05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685800"/>
            <a:ext cx="41338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aotsikko 2"/>
          <p:cNvSpPr txBox="1">
            <a:spLocks/>
          </p:cNvSpPr>
          <p:nvPr/>
        </p:nvSpPr>
        <p:spPr>
          <a:xfrm>
            <a:off x="1259632" y="1196752"/>
            <a:ext cx="7560840" cy="5400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solidFill>
                  <a:srgbClr val="00966F"/>
                </a:solidFill>
                <a:latin typeface="Calibri" pitchFamily="34" charset="0"/>
                <a:cs typeface="Calibri" pitchFamily="34" charset="0"/>
              </a:rPr>
              <a:t>Back to the mission of </a:t>
            </a:r>
            <a:r>
              <a:rPr lang="en-GB" sz="1600" dirty="0" err="1" smtClean="0">
                <a:solidFill>
                  <a:srgbClr val="00966F"/>
                </a:solidFill>
                <a:latin typeface="Calibri" pitchFamily="34" charset="0"/>
                <a:cs typeface="Calibri" pitchFamily="34" charset="0"/>
              </a:rPr>
              <a:t>Poske</a:t>
            </a:r>
            <a:r>
              <a:rPr lang="en-GB" sz="1600" dirty="0">
                <a:solidFill>
                  <a:srgbClr val="00966F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GB" sz="1600" dirty="0" smtClean="0">
              <a:solidFill>
                <a:srgbClr val="00966F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We soon realized that managing in the mission by the law required the development of new regional knowledge production of well-being, service needs and change.</a:t>
            </a:r>
          </a:p>
          <a:p>
            <a:pPr marL="0" indent="0">
              <a:buNone/>
            </a:pPr>
            <a:endParaRPr lang="en-GB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rgbClr val="00966F"/>
                </a:solidFill>
                <a:latin typeface="Calibri" pitchFamily="34" charset="0"/>
                <a:cs typeface="Calibri" pitchFamily="34" charset="0"/>
              </a:rPr>
              <a:t>Since 2002 we have done that in different ways:</a:t>
            </a:r>
          </a:p>
          <a:p>
            <a:pPr marL="342900" lvl="1" indent="-342900"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Produced new knowledge of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experienced well-being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and welfare services and their development needs.</a:t>
            </a:r>
          </a:p>
          <a:p>
            <a:pPr marL="342900" lvl="1" indent="-342900"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Developed methodologically the measurement and the indicators of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experienced regional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well-being and the model of analysis and interpretation of the data.</a:t>
            </a:r>
          </a:p>
          <a:p>
            <a:r>
              <a:rPr lang="en-GB" sz="1600" dirty="0" smtClean="0">
                <a:latin typeface="Calibri" pitchFamily="34" charset="0"/>
                <a:cs typeface="Calibri" pitchFamily="34" charset="0"/>
              </a:rPr>
              <a:t>Promoted the use of knowledge in practise in development work, strategy work, </a:t>
            </a: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decision making.</a:t>
            </a:r>
          </a:p>
          <a:p>
            <a:r>
              <a:rPr lang="en-GB" sz="1600" dirty="0" smtClean="0">
                <a:latin typeface="Calibri" pitchFamily="34" charset="0"/>
                <a:cs typeface="Calibri" pitchFamily="34" charset="0"/>
              </a:rPr>
              <a:t>Developed the know-how and skills of central actors to anticipate and react to the change.</a:t>
            </a:r>
          </a:p>
          <a:p>
            <a:pPr marL="285750" lvl="1">
              <a:buFont typeface="Arial" pitchFamily="34" charset="0"/>
              <a:buChar char="•"/>
            </a:pPr>
            <a:endParaRPr lang="en-GB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>
              <a:buNone/>
            </a:pPr>
            <a:r>
              <a:rPr lang="en-GB" sz="1600" dirty="0" smtClean="0">
                <a:solidFill>
                  <a:srgbClr val="00966F"/>
                </a:solidFill>
                <a:latin typeface="Calibri" pitchFamily="34" charset="0"/>
                <a:cs typeface="Calibri" pitchFamily="34" charset="0"/>
              </a:rPr>
              <a:t>A long-term goal is to build a comprehensive knowledge producing system that monitors, evaluates and predicts regional welfare on real time.</a:t>
            </a:r>
          </a:p>
          <a:p>
            <a:pPr marL="0" lvl="1" indent="0">
              <a:buNone/>
            </a:pPr>
            <a:endParaRPr lang="en-GB" sz="8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Research- based, yes, and research is not excluded.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But practical orientation in focus: research-development-practise-teaching.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EEFA-D6D1-4C59-9D6C-60A1C25AC36D}" type="slidenum">
              <a:rPr lang="fi-FI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/>
              <a:t>13</a:t>
            </a:fld>
            <a:endParaRPr lang="fi-FI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tsikko 1"/>
          <p:cNvSpPr txBox="1">
            <a:spLocks/>
          </p:cNvSpPr>
          <p:nvPr/>
        </p:nvSpPr>
        <p:spPr>
          <a:xfrm>
            <a:off x="691413" y="316024"/>
            <a:ext cx="7772400" cy="58715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fi-FI" sz="3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fi-FI" sz="32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knowledge</a:t>
            </a:r>
            <a:r>
              <a:rPr lang="fi-FI" sz="3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i-FI" sz="32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production</a:t>
            </a:r>
            <a:r>
              <a:rPr lang="fi-FI" sz="3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fi-FI" sz="32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well-being</a:t>
            </a:r>
            <a:endParaRPr lang="fi-FI" sz="32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uorakulmio 6"/>
          <p:cNvSpPr/>
          <p:nvPr/>
        </p:nvSpPr>
        <p:spPr>
          <a:xfrm rot="16200000" flipH="1">
            <a:off x="4454860" y="2168860"/>
            <a:ext cx="234280" cy="9144000"/>
          </a:xfrm>
          <a:prstGeom prst="rect">
            <a:avLst/>
          </a:prstGeom>
          <a:gradFill>
            <a:gsLst>
              <a:gs pos="0">
                <a:srgbClr val="92D05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685800"/>
            <a:ext cx="41338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214290"/>
            <a:ext cx="8786842" cy="785818"/>
          </a:xfrm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00966F"/>
                </a:solidFill>
                <a:latin typeface="Calibri" pitchFamily="34" charset="0"/>
                <a:cs typeface="Calibri" pitchFamily="34" charset="0"/>
              </a:rPr>
              <a:t>What </a:t>
            </a:r>
            <a:r>
              <a:rPr lang="en-US" sz="3200" b="1" dirty="0">
                <a:solidFill>
                  <a:srgbClr val="00966F"/>
                </a:solidFill>
                <a:latin typeface="Calibri" pitchFamily="34" charset="0"/>
                <a:cs typeface="Calibri" pitchFamily="34" charset="0"/>
              </a:rPr>
              <a:t>have we done so </a:t>
            </a:r>
            <a:r>
              <a:rPr lang="en-US" sz="3200" b="1" dirty="0" smtClean="0">
                <a:solidFill>
                  <a:srgbClr val="00966F"/>
                </a:solidFill>
                <a:latin typeface="Calibri" pitchFamily="34" charset="0"/>
                <a:cs typeface="Calibri" pitchFamily="34" charset="0"/>
              </a:rPr>
              <a:t>far</a:t>
            </a:r>
            <a:endParaRPr lang="fi-FI" sz="32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092932"/>
            <a:ext cx="7992888" cy="5432412"/>
          </a:xfrm>
        </p:spPr>
        <p:txBody>
          <a:bodyPr/>
          <a:lstStyle/>
          <a:p>
            <a:pPr lvl="0"/>
            <a:r>
              <a:rPr lang="en-GB" sz="16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Produced </a:t>
            </a: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knowledge of regional well-being and services (several survey researches).</a:t>
            </a:r>
          </a:p>
          <a:p>
            <a:pPr lvl="0"/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material has accumulated.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Method has been developed (how to measure well-being, how to analyse).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 have influenced in welfare strategy work on different levels.</a:t>
            </a:r>
          </a:p>
          <a:p>
            <a:r>
              <a:rPr lang="en-GB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 have </a:t>
            </a: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piloted an aggregated evaluation of well-being in Northern </a:t>
            </a:r>
            <a:r>
              <a:rPr lang="en-GB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Ostrobothnia</a:t>
            </a: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region with the Province of Northern </a:t>
            </a:r>
            <a:r>
              <a:rPr lang="en-GB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Ostrobothnia</a:t>
            </a:r>
            <a:r>
              <a:rPr lang="en-GB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(Council </a:t>
            </a:r>
            <a:r>
              <a:rPr lang="en-GB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Oulu Region </a:t>
            </a: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Have published several research publications and reports </a:t>
            </a: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4"/>
              </a:rPr>
              <a:t>http://www.sosiaalikollega.fi/poske/julkaisut/julkaisusarja/main_page</a:t>
            </a: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 are known for our work and are  involved in several development networks on different levels (regional and national).</a:t>
            </a:r>
          </a:p>
          <a:p>
            <a:pPr marL="0" indent="0">
              <a:buNone/>
            </a:pPr>
            <a:endParaRPr lang="en-GB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00966F"/>
                </a:solidFill>
                <a:latin typeface="Calibri" pitchFamily="34" charset="0"/>
                <a:cs typeface="Calibri" pitchFamily="34" charset="0"/>
              </a:rPr>
              <a:t>Currently in progress: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Northern Finland network of knowledge producers of well-being (all the central actors involved) with the goals 1</a:t>
            </a:r>
            <a:r>
              <a:rPr lang="en-GB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to build </a:t>
            </a: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Research Programme of Northern Finland, and 2) to create a common vision of the future structure and organization of research and development and knowledge production of well-being in Northern Finland</a:t>
            </a:r>
          </a:p>
          <a:p>
            <a:endParaRPr lang="en-GB" sz="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LOSS partners and research cooperation Hungary – Finland – important opening for us!</a:t>
            </a: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uorakulmio 3"/>
          <p:cNvSpPr/>
          <p:nvPr/>
        </p:nvSpPr>
        <p:spPr>
          <a:xfrm rot="16200000" flipH="1">
            <a:off x="4454860" y="2168860"/>
            <a:ext cx="234280" cy="9144000"/>
          </a:xfrm>
          <a:prstGeom prst="rect">
            <a:avLst/>
          </a:prstGeom>
          <a:gradFill>
            <a:gsLst>
              <a:gs pos="0">
                <a:srgbClr val="92D05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685800"/>
            <a:ext cx="41338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392224"/>
            <a:ext cx="7772400" cy="58715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Experiences 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of this project</a:t>
            </a:r>
            <a:r>
              <a:rPr lang="fi-FI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fi-FI" sz="3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980728"/>
            <a:ext cx="7992888" cy="5400600"/>
          </a:xfrm>
        </p:spPr>
        <p:txBody>
          <a:bodyPr/>
          <a:lstStyle/>
          <a:p>
            <a:r>
              <a:rPr lang="en-GB" sz="1600" dirty="0" smtClean="0">
                <a:latin typeface="Calibri" pitchFamily="34" charset="0"/>
                <a:cs typeface="Calibri" pitchFamily="34" charset="0"/>
              </a:rPr>
              <a:t>From my part this has been a very interesting project and important lesson in many ways.</a:t>
            </a:r>
          </a:p>
          <a:p>
            <a:pPr marL="0" indent="0">
              <a:buNone/>
            </a:pPr>
            <a:r>
              <a:rPr lang="en-GB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We have produced new knowledge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r>
              <a:rPr lang="en-GB" sz="1600" dirty="0">
                <a:latin typeface="Calibri" pitchFamily="34" charset="0"/>
                <a:cs typeface="Calibri" pitchFamily="34" charset="0"/>
              </a:rPr>
              <a:t>Change of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knowledge of the situation of the partner has broadened the understanding of well-being and the processes behind it.</a:t>
            </a:r>
          </a:p>
          <a:p>
            <a:r>
              <a:rPr lang="en-GB" sz="1600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have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new knowledge and data material, which produces a good comparison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composition for the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deeper analysis in different issues.</a:t>
            </a:r>
          </a:p>
          <a:p>
            <a:r>
              <a:rPr lang="en-GB" sz="1600" dirty="0" smtClean="0">
                <a:latin typeface="Calibri" pitchFamily="34" charset="0"/>
                <a:cs typeface="Calibri" pitchFamily="34" charset="0"/>
              </a:rPr>
              <a:t>The summary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book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is an significant outcome and makes the wide spreading of the knowledge possible.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endParaRPr lang="en-GB" sz="8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1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Practical execution was a lesson, too:</a:t>
            </a:r>
          </a:p>
          <a:p>
            <a:r>
              <a:rPr lang="en-GB" sz="1600" dirty="0">
                <a:latin typeface="Calibri" pitchFamily="34" charset="0"/>
                <a:cs typeface="Calibri" pitchFamily="34" charset="0"/>
              </a:rPr>
              <a:t>I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think,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the process may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perhaps not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have gone exactly the way it was thought in the first meeting, but it proceeded anyway and successfully.</a:t>
            </a:r>
          </a:p>
          <a:p>
            <a:r>
              <a:rPr lang="en-GB" sz="1600" dirty="0" smtClean="0">
                <a:latin typeface="Calibri" pitchFamily="34" charset="0"/>
                <a:cs typeface="Calibri" pitchFamily="34" charset="0"/>
              </a:rPr>
              <a:t>We met only twice face-to-face and that meant a lot of communication by e-mail, which may not be the best way, when a lot of people is involved in the process.</a:t>
            </a:r>
          </a:p>
          <a:p>
            <a:r>
              <a:rPr lang="en-GB" sz="1600" dirty="0" smtClean="0">
                <a:latin typeface="Calibri" pitchFamily="34" charset="0"/>
                <a:cs typeface="Calibri" pitchFamily="34" charset="0"/>
              </a:rPr>
              <a:t>Keeping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up the time table was sometimes a challenge. The resources in Fin side were rather thin, and that played a role, too.</a:t>
            </a:r>
          </a:p>
          <a:p>
            <a:r>
              <a:rPr lang="en-GB" sz="1600" dirty="0" smtClean="0">
                <a:latin typeface="Calibri" pitchFamily="34" charset="0"/>
                <a:cs typeface="Calibri" pitchFamily="34" charset="0"/>
              </a:rPr>
              <a:t>Producing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the articles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was fun, though. </a:t>
            </a:r>
          </a:p>
          <a:p>
            <a:endParaRPr lang="en-GB" sz="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 summary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This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is a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good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start. With this experience the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readiness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for good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research cooperation in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the future has grown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the next step will be easier.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49DCD-9C1F-40B4-83A5-8AD31686E2A6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 rot="16200000" flipH="1">
            <a:off x="4454860" y="2168860"/>
            <a:ext cx="234280" cy="9144000"/>
          </a:xfrm>
          <a:prstGeom prst="rect">
            <a:avLst/>
          </a:prstGeom>
          <a:gradFill>
            <a:gsLst>
              <a:gs pos="0">
                <a:srgbClr val="92D05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685800"/>
            <a:ext cx="41338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392224"/>
            <a:ext cx="7772400" cy="587152"/>
          </a:xfrm>
        </p:spPr>
        <p:txBody>
          <a:bodyPr/>
          <a:lstStyle/>
          <a:p>
            <a:r>
              <a:rPr lang="fi-FI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New </a:t>
            </a:r>
            <a:r>
              <a:rPr lang="fi-FI" sz="32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prospects</a:t>
            </a:r>
            <a:r>
              <a:rPr lang="fi-FI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for </a:t>
            </a:r>
            <a:r>
              <a:rPr lang="fi-FI" sz="32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cooperation</a:t>
            </a:r>
            <a:r>
              <a:rPr lang="fi-FI" sz="32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fi-FI" sz="32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268760"/>
            <a:ext cx="7776864" cy="5256584"/>
          </a:xfrm>
        </p:spPr>
        <p:txBody>
          <a:bodyPr/>
          <a:lstStyle/>
          <a:p>
            <a:pPr lvl="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We, </a:t>
            </a: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Poske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and University of Applied Sciences, are definitively open to different options and proposals.</a:t>
            </a:r>
          </a:p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LOSS-network and approach is  a very good basis and fertile ground for cooperative research.</a:t>
            </a:r>
          </a:p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Widening the research network is a great opportunity.</a:t>
            </a:r>
          </a:p>
          <a:p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GB" sz="1400" dirty="0" smtClean="0">
                <a:latin typeface="Calibri" pitchFamily="34" charset="0"/>
                <a:cs typeface="Calibri" pitchFamily="34" charset="0"/>
              </a:rPr>
              <a:t>There is a lot of possibilities in the current (and future) materials for comparative analysis between partners: e. q. experienced well-being, satisfaction to services, informal supporting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networks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… </a:t>
            </a:r>
          </a:p>
          <a:p>
            <a:pPr lvl="1"/>
            <a:r>
              <a:rPr lang="en-GB" sz="1400" dirty="0" smtClean="0">
                <a:latin typeface="Calibri" pitchFamily="34" charset="0"/>
                <a:cs typeface="Calibri" pitchFamily="34" charset="0"/>
              </a:rPr>
              <a:t>New studies also possible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?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Focusing on a special theme or certain population group (the children, the aged?) or minority/ethnic groups (in Finland </a:t>
            </a: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sámi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people or </a:t>
            </a: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romani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people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)? Comparative case studies on local level of service solutions?</a:t>
            </a:r>
          </a:p>
          <a:p>
            <a:pPr lvl="0"/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We 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have actually 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only 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one ’condition’: For us the practical orientation is important and t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he research projects should be actively involved in joint development work. 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Research-development-practise-teaching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.)</a:t>
            </a:r>
          </a:p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As a University of Applied Sciences the link between working life and theoretical studies is very important. How we could integrate teaching and students more into research projects? </a:t>
            </a:r>
          </a:p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UAS have some very good experiences of this, but there is a need to widen and develop it – also in the international level. </a:t>
            </a:r>
          </a:p>
          <a:p>
            <a:pPr marL="0" indent="0">
              <a:buNone/>
            </a:pPr>
            <a:endParaRPr lang="fi-FI" sz="1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fi-FI" sz="1400" dirty="0">
                <a:latin typeface="Calibri" pitchFamily="34" charset="0"/>
                <a:cs typeface="Calibri" pitchFamily="34" charset="0"/>
              </a:rPr>
              <a:t>	</a:t>
            </a:r>
            <a:r>
              <a:rPr lang="fi-FI" sz="1400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fi-FI" sz="1400" dirty="0" smtClean="0">
                <a:latin typeface="Comic Sans MS" pitchFamily="66" charset="0"/>
                <a:cs typeface="Calibri" pitchFamily="34" charset="0"/>
              </a:rPr>
              <a:t>           </a:t>
            </a:r>
            <a:r>
              <a:rPr lang="fi-FI" sz="2000" b="1" i="1" dirty="0" err="1" smtClean="0">
                <a:solidFill>
                  <a:srgbClr val="FF6600"/>
                </a:solidFill>
                <a:latin typeface="Comic Sans MS" pitchFamily="66" charset="0"/>
                <a:cs typeface="Calibri" pitchFamily="34" charset="0"/>
              </a:rPr>
              <a:t>Thank</a:t>
            </a:r>
            <a:r>
              <a:rPr lang="fi-FI" sz="2000" b="1" i="1" dirty="0" smtClean="0">
                <a:solidFill>
                  <a:srgbClr val="FF6600"/>
                </a:solidFill>
                <a:latin typeface="Comic Sans MS" pitchFamily="66" charset="0"/>
                <a:cs typeface="Calibri" pitchFamily="34" charset="0"/>
              </a:rPr>
              <a:t> </a:t>
            </a:r>
            <a:r>
              <a:rPr lang="fi-FI" sz="2000" b="1" i="1" dirty="0" err="1" smtClean="0">
                <a:solidFill>
                  <a:srgbClr val="FF6600"/>
                </a:solidFill>
                <a:latin typeface="Comic Sans MS" pitchFamily="66" charset="0"/>
                <a:cs typeface="Calibri" pitchFamily="34" charset="0"/>
              </a:rPr>
              <a:t>You</a:t>
            </a:r>
            <a:r>
              <a:rPr lang="fi-FI" sz="2000" b="1" i="1" dirty="0" smtClean="0">
                <a:solidFill>
                  <a:srgbClr val="FF6600"/>
                </a:solidFill>
                <a:latin typeface="Comic Sans MS" pitchFamily="66" charset="0"/>
                <a:cs typeface="Calibri" pitchFamily="34" charset="0"/>
              </a:rPr>
              <a:t>!</a:t>
            </a:r>
            <a:endParaRPr lang="fi-FI" sz="2000" b="1" i="1" dirty="0">
              <a:solidFill>
                <a:srgbClr val="FF6600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49DCD-9C1F-40B4-83A5-8AD31686E2A6}" type="slidenum">
              <a:rPr lang="fi-FI" smtClean="0"/>
              <a:pPr>
                <a:defRPr/>
              </a:pPr>
              <a:t>16</a:t>
            </a:fld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 rot="16200000" flipH="1">
            <a:off x="4454860" y="2168860"/>
            <a:ext cx="234280" cy="9144000"/>
          </a:xfrm>
          <a:prstGeom prst="rect">
            <a:avLst/>
          </a:prstGeom>
          <a:gradFill>
            <a:gsLst>
              <a:gs pos="0">
                <a:srgbClr val="92D05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685800"/>
            <a:ext cx="41338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47664" y="1700808"/>
            <a:ext cx="6192688" cy="4395192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About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Poske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and the current change - crisis? - in (Northern) Finland</a:t>
            </a:r>
          </a:p>
          <a:p>
            <a:pPr lvl="0">
              <a:buFont typeface="+mj-lt"/>
              <a:buAutoNum type="arabicPeriod"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US" sz="20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What </a:t>
            </a:r>
            <a:r>
              <a:rPr lang="en-US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have </a:t>
            </a:r>
            <a:r>
              <a:rPr lang="en-US" sz="20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we done </a:t>
            </a:r>
            <a:r>
              <a:rPr lang="en-US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in the area of the knowledge production of well-being</a:t>
            </a:r>
          </a:p>
          <a:p>
            <a:pPr lvl="0">
              <a:buFont typeface="+mj-lt"/>
              <a:buAutoNum type="arabicPeriod"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US" sz="20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Experiences of this project</a:t>
            </a:r>
          </a:p>
          <a:p>
            <a:pPr lvl="0">
              <a:buFont typeface="+mj-lt"/>
              <a:buAutoNum type="arabicPeriod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Perspectives for future research cooperation?</a:t>
            </a:r>
          </a:p>
          <a:p>
            <a:pPr lvl="0"/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lvl="0"/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49DCD-9C1F-40B4-83A5-8AD31686E2A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sp>
        <p:nvSpPr>
          <p:cNvPr id="5" name="Suorakulmio 4"/>
          <p:cNvSpPr/>
          <p:nvPr/>
        </p:nvSpPr>
        <p:spPr>
          <a:xfrm rot="16200000" flipH="1">
            <a:off x="4454860" y="2168860"/>
            <a:ext cx="234280" cy="9144000"/>
          </a:xfrm>
          <a:prstGeom prst="rect">
            <a:avLst/>
          </a:prstGeom>
          <a:gradFill>
            <a:gsLst>
              <a:gs pos="0">
                <a:srgbClr val="92D05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800">
              <a:solidFill>
                <a:prstClr val="white"/>
              </a:solidFill>
            </a:endParaRPr>
          </a:p>
        </p:txBody>
      </p:sp>
      <p:pic>
        <p:nvPicPr>
          <p:cNvPr id="7" name="Picture 3" descr="POS 1R rgb pie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4384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49DCD-9C1F-40B4-83A5-8AD31686E2A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3635718" y="3290501"/>
            <a:ext cx="1872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© 2011 - 2013 </a:t>
            </a:r>
            <a:r>
              <a:rPr lang="fi-FI" dirty="0" err="1"/>
              <a:t>Vidiani.com</a:t>
            </a:r>
            <a:endParaRPr lang="fi-FI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85" y="403575"/>
            <a:ext cx="4739803" cy="642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696166"/>
            <a:ext cx="1878013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41541"/>
            <a:ext cx="2952328" cy="469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6012160" y="54868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err="1" smtClean="0">
                <a:latin typeface="Calibri" pitchFamily="34" charset="0"/>
                <a:cs typeface="Calibri" pitchFamily="34" charset="0"/>
              </a:rPr>
              <a:t>Northern</a:t>
            </a:r>
            <a:r>
              <a:rPr lang="fi-FI" sz="1600" b="1" dirty="0" smtClean="0">
                <a:latin typeface="Calibri" pitchFamily="34" charset="0"/>
                <a:cs typeface="Calibri" pitchFamily="34" charset="0"/>
              </a:rPr>
              <a:t> Finland</a:t>
            </a:r>
            <a:endParaRPr lang="fi-FI" sz="1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F2CC99-2C2A-411E-8C3E-E743B0E7DF16}" type="slidenum">
              <a:rPr lang="fi-FI" sz="1400" smtClean="0">
                <a:latin typeface="Calibri" pitchFamily="34" charset="0"/>
                <a:cs typeface="Calibri" pitchFamily="34" charset="0"/>
              </a:rPr>
              <a:pPr eaLnBrk="1" hangingPunct="1"/>
              <a:t>4</a:t>
            </a:fld>
            <a:endParaRPr lang="fi-FI" sz="140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2" descr="POS 1R rgb pie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4384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"/>
            <a:ext cx="41910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647700" y="13716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fi-FI" sz="36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1005455" y="1684906"/>
            <a:ext cx="7387728" cy="398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  The responsibility for financing and providing social welfare and health care is in principle vested in strong municipalities.</a:t>
            </a:r>
          </a:p>
          <a:p>
            <a:pPr marL="0" lvl="1">
              <a:spcBef>
                <a:spcPct val="10000"/>
              </a:spcBef>
              <a:buFontTx/>
              <a:buChar char="•"/>
            </a:pPr>
            <a:endParaRPr lang="en-GB" sz="1600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0" lvl="1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Since the end of the 1980’s a gradual change in the welfare services governing system and relations between government and municipalities.</a:t>
            </a:r>
          </a:p>
          <a:p>
            <a:pPr marL="0" lvl="1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The gradual increase of the (statutory) duties of the municipalities.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Transition from strict governmental resource and legal control to more broad information and programme control.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To municipalities more responsibilities, but also more freedom of choice in arranging the welfare services.</a:t>
            </a:r>
          </a:p>
          <a:p>
            <a:pPr>
              <a:spcBef>
                <a:spcPct val="10000"/>
              </a:spcBef>
              <a:buFontTx/>
              <a:buChar char="•"/>
            </a:pPr>
            <a:endParaRPr lang="en-GB" sz="1600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At the same time the state reduced research, planning and development resources in local government organisations.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This led to increasing lack of expertise in the social field in municipalities and need to support municipalities somehow.</a:t>
            </a:r>
            <a:endParaRPr lang="en-GB" sz="1600" dirty="0"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title"/>
          </p:nvPr>
        </p:nvSpPr>
        <p:spPr>
          <a:xfrm>
            <a:off x="672773" y="474956"/>
            <a:ext cx="8459787" cy="935385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Why </a:t>
            </a: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Centres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 Excellence on Social Welfare in Finland?</a:t>
            </a:r>
          </a:p>
        </p:txBody>
      </p:sp>
      <p:sp>
        <p:nvSpPr>
          <p:cNvPr id="8" name="Suorakulmio 7"/>
          <p:cNvSpPr/>
          <p:nvPr/>
        </p:nvSpPr>
        <p:spPr>
          <a:xfrm rot="16200000" flipH="1">
            <a:off x="4454860" y="2168860"/>
            <a:ext cx="234280" cy="9144000"/>
          </a:xfrm>
          <a:prstGeom prst="rect">
            <a:avLst/>
          </a:prstGeom>
          <a:gradFill>
            <a:gsLst>
              <a:gs pos="0">
                <a:srgbClr val="92D05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80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96659D-6129-4D03-AB42-4E070C0E8CA4}" type="slidenum">
              <a:rPr lang="fi-FI" sz="1400" smtClean="0">
                <a:latin typeface="Calibri" pitchFamily="34" charset="0"/>
                <a:cs typeface="Calibri" pitchFamily="34" charset="0"/>
              </a:rPr>
              <a:pPr eaLnBrk="1" hangingPunct="1"/>
              <a:t>5</a:t>
            </a:fld>
            <a:endParaRPr lang="fi-FI" sz="140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 descr="POS 1R rgb pie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4384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419100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971600" y="1603141"/>
            <a:ext cx="7667575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buFontTx/>
              <a:buChar char="•"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  A national network of nine Centres of Excellence on Social Welfare were established 2001 – 2002.</a:t>
            </a:r>
          </a:p>
          <a:p>
            <a:pPr marL="476250" lvl="1"/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 General purpose to provide an active cooperative structure in all provinces and covering all municipalities in Finland.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 Funding</a:t>
            </a:r>
            <a:r>
              <a:rPr lang="en-GB" sz="1800" b="1" dirty="0" smtClean="0">
                <a:latin typeface="Century Gothic" pitchFamily="34" charset="0"/>
              </a:rPr>
              <a:t>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by the Ministry of Social Affairs.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 The operation is based on law (2002).</a:t>
            </a:r>
          </a:p>
          <a:p>
            <a:pPr>
              <a:spcBef>
                <a:spcPct val="10000"/>
              </a:spcBef>
              <a:buFontTx/>
              <a:buChar char="•"/>
            </a:pP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Mission by law:</a:t>
            </a:r>
          </a:p>
          <a:p>
            <a:pPr marL="476250" lvl="1">
              <a:buFontTx/>
              <a:buChar char="•"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 to secure, develop and transmit expertise in the social field</a:t>
            </a:r>
          </a:p>
          <a:p>
            <a:pPr marL="476250" lvl="1">
              <a:buFontTx/>
              <a:buChar char="•"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 to develop primary services and special services</a:t>
            </a:r>
          </a:p>
          <a:p>
            <a:pPr marL="476250" lvl="1">
              <a:buFontTx/>
              <a:buChar char="•"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 to develop the connecting structures between basic, further and supplementary training and practise</a:t>
            </a:r>
          </a:p>
          <a:p>
            <a:pPr marL="476250" lvl="1">
              <a:buFontTx/>
              <a:buChar char="•"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 to carry out research, experiment and development activities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6" name="Rectangle 15"/>
          <p:cNvSpPr>
            <a:spLocks noChangeArrowheads="1"/>
          </p:cNvSpPr>
          <p:nvPr/>
        </p:nvSpPr>
        <p:spPr bwMode="auto">
          <a:xfrm>
            <a:off x="4067175" y="2828925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7" name="Rectangle 16"/>
          <p:cNvSpPr>
            <a:spLocks noGrp="1" noChangeArrowheads="1"/>
          </p:cNvSpPr>
          <p:nvPr>
            <p:ph type="title"/>
          </p:nvPr>
        </p:nvSpPr>
        <p:spPr>
          <a:xfrm>
            <a:off x="795338" y="260350"/>
            <a:ext cx="8348662" cy="1143000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mission of the Centres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 Excellence on Social </a:t>
            </a: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Welfare </a:t>
            </a:r>
            <a:endParaRPr lang="fi-FI" sz="3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uorakulmio 7"/>
          <p:cNvSpPr/>
          <p:nvPr/>
        </p:nvSpPr>
        <p:spPr>
          <a:xfrm rot="16200000" flipH="1">
            <a:off x="4454860" y="2168860"/>
            <a:ext cx="234280" cy="9144000"/>
          </a:xfrm>
          <a:prstGeom prst="rect">
            <a:avLst/>
          </a:prstGeom>
          <a:gradFill>
            <a:gsLst>
              <a:gs pos="0">
                <a:srgbClr val="92D05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80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46AE57-E742-4740-B146-D0BF9AEA8477}" type="slidenum">
              <a:rPr lang="fi-FI" sz="1400" smtClean="0"/>
              <a:pPr eaLnBrk="1" hangingPunct="1"/>
              <a:t>6</a:t>
            </a:fld>
            <a:endParaRPr lang="fi-FI" sz="1400" smtClean="0"/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"/>
            <a:ext cx="41910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6"/>
          <p:cNvSpPr>
            <a:spLocks noGrp="1" noChangeArrowheads="1"/>
          </p:cNvSpPr>
          <p:nvPr>
            <p:ph type="title"/>
          </p:nvPr>
        </p:nvSpPr>
        <p:spPr>
          <a:xfrm>
            <a:off x="5213412" y="692696"/>
            <a:ext cx="3505200" cy="1019299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Northern Finland </a:t>
            </a:r>
            <a:br>
              <a:rPr lang="en-GB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Centre of Excellence </a:t>
            </a:r>
            <a:br>
              <a:rPr lang="en-GB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on Social Welfare</a:t>
            </a:r>
            <a:endParaRPr lang="fi-FI" sz="24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Suorakulmio 12"/>
          <p:cNvSpPr/>
          <p:nvPr/>
        </p:nvSpPr>
        <p:spPr>
          <a:xfrm rot="16200000" flipH="1">
            <a:off x="4454860" y="2168860"/>
            <a:ext cx="234280" cy="9144000"/>
          </a:xfrm>
          <a:prstGeom prst="rect">
            <a:avLst/>
          </a:prstGeom>
          <a:gradFill>
            <a:gsLst>
              <a:gs pos="0">
                <a:srgbClr val="92D05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i-FI" sz="1800">
              <a:solidFill>
                <a:prstClr val="white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788024" y="1791969"/>
            <a:ext cx="4355976" cy="465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i-FI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One operative whole; three regional units</a:t>
            </a:r>
          </a:p>
          <a:p>
            <a:pPr lvl="1" eaLnBrk="1" hangingPunct="1">
              <a:buFontTx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Northern </a:t>
            </a: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Ostrobothnia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: Oulu</a:t>
            </a:r>
          </a:p>
          <a:p>
            <a:pPr lvl="1" eaLnBrk="1" hangingPunct="1">
              <a:buFontTx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Lapland: Rovaniemi</a:t>
            </a:r>
          </a:p>
          <a:p>
            <a:pPr lvl="1" eaLnBrk="1" hangingPunct="1">
              <a:buFontTx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Sámi District: Inari (Sami/Lapp people; indigenous people status secured by law)</a:t>
            </a:r>
          </a:p>
          <a:p>
            <a:pPr lvl="3" eaLnBrk="1" hangingPunct="1"/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 Northern </a:t>
            </a: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Ostrobothnia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Unit is associated with the Oulu University of Applied Sciences, School of Health and Social Care.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Operational environment:</a:t>
            </a:r>
          </a:p>
          <a:p>
            <a:pPr eaLnBrk="1" hangingPunct="1">
              <a:buFontTx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 50 municipalities</a:t>
            </a:r>
          </a:p>
          <a:p>
            <a:pPr eaLnBrk="1" hangingPunct="1">
              <a:buFontTx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 population 580 000</a:t>
            </a:r>
          </a:p>
          <a:p>
            <a:pPr eaLnBrk="1" hangingPunct="1">
              <a:buFontTx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 longest distance 900 km </a:t>
            </a:r>
          </a:p>
          <a:p>
            <a:pPr eaLnBrk="1" hangingPunct="1"/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Challenges:</a:t>
            </a:r>
          </a:p>
          <a:p>
            <a:pPr eaLnBrk="1" hangingPunct="1">
              <a:buFontTx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 thinly populated area</a:t>
            </a:r>
          </a:p>
          <a:p>
            <a:pPr eaLnBrk="1" hangingPunct="1">
              <a:buFontTx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 long distances to services</a:t>
            </a:r>
          </a:p>
          <a:p>
            <a:pPr eaLnBrk="1" hangingPunct="1">
              <a:buFontTx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 growing demographic and economic polarization of the areas (concentration of population, jobs, education, services, financial resources, social capital etc.)</a:t>
            </a:r>
          </a:p>
        </p:txBody>
      </p:sp>
      <p:pic>
        <p:nvPicPr>
          <p:cNvPr id="49212" name="Picture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467"/>
            <a:ext cx="4000500" cy="651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uora yhdysviiva 2"/>
          <p:cNvCxnSpPr/>
          <p:nvPr/>
        </p:nvCxnSpPr>
        <p:spPr>
          <a:xfrm flipV="1">
            <a:off x="3088331" y="1423516"/>
            <a:ext cx="2232248" cy="72008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0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ED878C-F80D-4C01-B6D4-24121BE039C0}" type="slidenum">
              <a:rPr lang="fi-FI" sz="1400" smtClean="0">
                <a:latin typeface="Calibri" pitchFamily="34" charset="0"/>
                <a:cs typeface="Calibri" pitchFamily="34" charset="0"/>
              </a:rPr>
              <a:pPr eaLnBrk="1" hangingPunct="1"/>
              <a:t>7</a:t>
            </a:fld>
            <a:endParaRPr lang="fi-FI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685800"/>
            <a:ext cx="41338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POS 1R rgb pie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4384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fi-FI" sz="3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260350"/>
            <a:ext cx="7543800" cy="1143000"/>
          </a:xfrm>
        </p:spPr>
        <p:txBody>
          <a:bodyPr/>
          <a:lstStyle/>
          <a:p>
            <a:pPr eaLnBrk="1" hangingPunct="1"/>
            <a:r>
              <a:rPr lang="fi-FI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Resources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990600" y="1828800"/>
            <a:ext cx="77581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fi-FI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1009514" y="1379538"/>
            <a:ext cx="7848872" cy="479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 Permanent personnel in whole NFCESW eight; in addition to them several project workers 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 In Northern </a:t>
            </a:r>
            <a:r>
              <a:rPr lang="en-GB" sz="1600" dirty="0" err="1" smtClean="0">
                <a:latin typeface="Calibri" pitchFamily="34" charset="0"/>
                <a:cs typeface="Calibri" pitchFamily="34" charset="0"/>
              </a:rPr>
              <a:t>Ostrobothnia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 Unit:</a:t>
            </a:r>
          </a:p>
          <a:p>
            <a:pPr lvl="1" eaLnBrk="1" hangingPunct="1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 Social work Professor (working at the same time as professor in the University of Lapland)</a:t>
            </a:r>
          </a:p>
          <a:p>
            <a:pPr lvl="1" eaLnBrk="1" hangingPunct="1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 Social work Senior officer for development</a:t>
            </a:r>
          </a:p>
          <a:p>
            <a:pPr lvl="1" eaLnBrk="1" hangingPunct="1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 Welfare study researcher</a:t>
            </a:r>
          </a:p>
          <a:p>
            <a:pPr lvl="1" eaLnBrk="1" hangingPunct="1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 Researcher </a:t>
            </a:r>
          </a:p>
          <a:p>
            <a:pPr lvl="1" eaLnBrk="1" hangingPunct="1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 Administrative director on behalf of the Oulu University of Applied Sciences, School of Health and Social Care</a:t>
            </a:r>
          </a:p>
          <a:p>
            <a:pPr lvl="1" eaLnBrk="1" hangingPunct="1">
              <a:spcBef>
                <a:spcPct val="10000"/>
              </a:spcBef>
              <a:buFontTx/>
              <a:buChar char="•"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 Resources are limited to fulfil all the needs or areas of social field.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 Have to focus and prioritize.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600" dirty="0" smtClean="0">
                <a:latin typeface="Calibri" pitchFamily="34" charset="0"/>
                <a:cs typeface="Calibri" pitchFamily="34" charset="0"/>
              </a:rPr>
              <a:t>Central operating principle: Networking and close collaboration with all main actors and organizations: municipalities, federations of municipalities (such as hospital districts), governmental and provincial administrations, universities and other research organizations, third sector social and health care organisations and associations (NGO’s).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uorakulmio 8"/>
          <p:cNvSpPr/>
          <p:nvPr/>
        </p:nvSpPr>
        <p:spPr>
          <a:xfrm rot="16200000" flipH="1">
            <a:off x="4454860" y="2168860"/>
            <a:ext cx="234280" cy="9144000"/>
          </a:xfrm>
          <a:prstGeom prst="rect">
            <a:avLst/>
          </a:prstGeom>
          <a:gradFill>
            <a:gsLst>
              <a:gs pos="0">
                <a:srgbClr val="92D05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685800"/>
            <a:ext cx="41338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720080"/>
          </a:xfrm>
        </p:spPr>
        <p:txBody>
          <a:bodyPr>
            <a:normAutofit/>
          </a:bodyPr>
          <a:lstStyle/>
          <a:p>
            <a:r>
              <a:rPr lang="fi-FI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About</a:t>
            </a:r>
            <a:r>
              <a:rPr lang="fi-FI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fi-FI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change</a:t>
            </a:r>
            <a:r>
              <a:rPr lang="fi-FI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fi-FI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challenges</a:t>
            </a:r>
            <a:r>
              <a:rPr lang="fi-FI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in Finland</a:t>
            </a:r>
            <a:endParaRPr lang="fi-FI" sz="3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71600" y="980728"/>
            <a:ext cx="7848872" cy="5642991"/>
          </a:xfrm>
        </p:spPr>
        <p:txBody>
          <a:bodyPr>
            <a:noAutofit/>
          </a:bodyPr>
          <a:lstStyle/>
          <a:p>
            <a:pPr marL="0" lvl="1" indent="0">
              <a:spcBef>
                <a:spcPct val="10000"/>
              </a:spcBef>
              <a:buNone/>
            </a:pPr>
            <a:r>
              <a:rPr lang="en-GB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main </a:t>
            </a:r>
            <a:r>
              <a:rPr lang="en-GB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challenges</a:t>
            </a:r>
          </a:p>
          <a:p>
            <a:pPr marL="0" lvl="1" indent="0">
              <a:spcBef>
                <a:spcPct val="10000"/>
              </a:spcBef>
              <a:buNone/>
            </a:pPr>
            <a:endParaRPr lang="en-GB" sz="1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76250" lvl="1">
              <a:spcBef>
                <a:spcPct val="10000"/>
              </a:spcBef>
              <a:buFontTx/>
              <a:buChar char="•"/>
            </a:pP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Demographic change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(concentration, depopulation) and aging.</a:t>
            </a:r>
          </a:p>
          <a:p>
            <a:pPr marL="476250" lvl="1">
              <a:spcBef>
                <a:spcPct val="10000"/>
              </a:spcBef>
              <a:buFontTx/>
              <a:buChar char="•"/>
            </a:pP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Polarisation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 of areas and people.</a:t>
            </a:r>
          </a:p>
          <a:p>
            <a:pPr marL="476250" lvl="1">
              <a:spcBef>
                <a:spcPct val="10000"/>
              </a:spcBef>
              <a:buFontTx/>
              <a:buChar char="•"/>
            </a:pP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Social problems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are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culminating: unemployment (esp. youth u.) , problems of coping (families with children, mental health, drugs), risks of exclusion (esp. the young without work or training), socio-economic polarization in health.</a:t>
            </a:r>
          </a:p>
          <a:p>
            <a:pPr marL="476250" lvl="1">
              <a:spcBef>
                <a:spcPct val="10000"/>
              </a:spcBef>
              <a:buFontTx/>
              <a:buChar char="•"/>
            </a:pP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Increase in demand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on social and health care services, growing standards of people, new ’nasty’ problems.</a:t>
            </a:r>
          </a:p>
          <a:p>
            <a:pPr marL="476250" lvl="1">
              <a:spcBef>
                <a:spcPct val="10000"/>
              </a:spcBef>
              <a:buFontTx/>
              <a:buChar char="•"/>
            </a:pP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Constantly </a:t>
            </a:r>
            <a:r>
              <a:rPr lang="en-GB" sz="1600" b="1" dirty="0">
                <a:latin typeface="Calibri" pitchFamily="34" charset="0"/>
                <a:cs typeface="Calibri" pitchFamily="34" charset="0"/>
              </a:rPr>
              <a:t>rising costs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in municipal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finances, problems of providing the services, problems in the availability of trained employees. </a:t>
            </a: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476250" lvl="1">
              <a:spcBef>
                <a:spcPct val="10000"/>
              </a:spcBef>
              <a:buFontTx/>
              <a:buChar char="•"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476250" lvl="1">
              <a:spcBef>
                <a:spcPct val="10000"/>
              </a:spcBef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It </a:t>
            </a:r>
            <a:r>
              <a:rPr lang="en-GB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has become difficult for small municipalities and hospital districts to manage their duties to arrange a range of social welfare and health care services </a:t>
            </a:r>
            <a:r>
              <a:rPr lang="en-GB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locally. The inequality of service structure means inequality of people living in different areas</a:t>
            </a: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76250" lvl="1">
              <a:spcBef>
                <a:spcPct val="10000"/>
              </a:spcBef>
              <a:buFont typeface="Wingdings" pitchFamily="2" charset="2"/>
              <a:buChar char="Ø"/>
            </a:pPr>
            <a:r>
              <a:rPr lang="en-GB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How to </a:t>
            </a:r>
            <a:r>
              <a:rPr lang="en-GB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react, how to maintain the </a:t>
            </a:r>
            <a:r>
              <a:rPr lang="en-GB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availability and quality of </a:t>
            </a:r>
            <a:r>
              <a:rPr lang="en-GB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services?</a:t>
            </a:r>
            <a:endParaRPr lang="en-GB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76250" lvl="1">
              <a:spcBef>
                <a:spcPct val="10000"/>
              </a:spcBef>
              <a:buFont typeface="Wingdings" pitchFamily="2" charset="2"/>
              <a:buChar char="Ø"/>
            </a:pPr>
            <a:endParaRPr lang="en-GB" sz="12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3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685800"/>
            <a:ext cx="41338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7584" y="325760"/>
            <a:ext cx="7772400" cy="72008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Some trends in general discourse of social and health services</a:t>
            </a:r>
            <a:endParaRPr lang="fi-FI" sz="3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3568" y="1268760"/>
            <a:ext cx="8460432" cy="5354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Some </a:t>
            </a:r>
            <a:r>
              <a:rPr lang="en-GB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iscussed ever since the 80’s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…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marL="476250" lvl="1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individual responsibility and the limits of the public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liability</a:t>
            </a:r>
          </a:p>
          <a:p>
            <a:pPr marL="476250" lvl="1">
              <a:spcBef>
                <a:spcPct val="10000"/>
              </a:spcBef>
              <a:buFontTx/>
              <a:buChar char="•"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R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elations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public (state – municipalities) – private markets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(outsourcing) –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third sector – individuals (and families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(welfare mix).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marL="476250" lvl="1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Effectiveness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, evidence based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reasoning</a:t>
            </a:r>
          </a:p>
          <a:p>
            <a:pPr marL="876300" lvl="2">
              <a:spcBef>
                <a:spcPct val="10000"/>
              </a:spcBef>
            </a:pPr>
            <a:r>
              <a:rPr lang="en-GB" sz="16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New </a:t>
            </a:r>
            <a:r>
              <a:rPr lang="en-GB" sz="1600" dirty="0">
                <a:latin typeface="Calibri" pitchFamily="34" charset="0"/>
                <a:ea typeface="Verdana" pitchFamily="34" charset="0"/>
                <a:cs typeface="Calibri" pitchFamily="34" charset="0"/>
              </a:rPr>
              <a:t>Public </a:t>
            </a:r>
            <a:r>
              <a:rPr lang="en-GB" sz="16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Management, EU  </a:t>
            </a:r>
            <a:r>
              <a:rPr lang="en-GB" sz="1600" dirty="0">
                <a:latin typeface="Calibri" pitchFamily="34" charset="0"/>
                <a:ea typeface="Verdana" pitchFamily="34" charset="0"/>
                <a:cs typeface="Calibri" pitchFamily="34" charset="0"/>
              </a:rPr>
              <a:t>membership 1995 and the European ”economic </a:t>
            </a:r>
            <a:r>
              <a:rPr lang="en-GB" sz="16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rationalism”.</a:t>
            </a:r>
          </a:p>
          <a:p>
            <a:pPr marL="476250" lvl="1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Client-oriented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approach (vs. the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system-oriented approach), freedom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of choice in services, participation in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services etc.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marL="476250" lvl="1">
              <a:spcBef>
                <a:spcPct val="10000"/>
              </a:spcBef>
              <a:buFontTx/>
              <a:buChar char="•"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How to move the focus from corrective services to preventive services and open welfare work?</a:t>
            </a:r>
          </a:p>
          <a:p>
            <a:pPr marL="476250" lvl="1">
              <a:spcBef>
                <a:spcPct val="10000"/>
              </a:spcBef>
              <a:buFontTx/>
              <a:buChar char="•"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476250" lvl="1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How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to overcome the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fragmented system of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services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, the lack of total liability in the client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processes: service direction, holistic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service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plans? 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marL="476250" lvl="1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demand for integration of the social and health 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services. 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marL="876300" lvl="2">
              <a:spcBef>
                <a:spcPct val="1000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How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?: different operating principles and methods, different cultures, different concepts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…</a:t>
            </a:r>
            <a:endParaRPr lang="en-GB" sz="1600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476250" lvl="1">
              <a:spcBef>
                <a:spcPct val="10000"/>
              </a:spcBef>
              <a:buFontTx/>
              <a:buChar char="•"/>
            </a:pPr>
            <a:endParaRPr lang="en-GB" sz="1600" dirty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476250" lvl="1">
              <a:spcBef>
                <a:spcPct val="10000"/>
              </a:spcBef>
              <a:buFontTx/>
              <a:buChar char="•"/>
            </a:pPr>
            <a:r>
              <a:rPr lang="en-GB" sz="16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The change of the concepts of ‘social</a:t>
            </a:r>
            <a:r>
              <a:rPr lang="en-GB" sz="16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’, ‘social policy’ and ‘well-being’</a:t>
            </a:r>
            <a:endParaRPr lang="en-GB" sz="1600" dirty="0" smtClean="0">
              <a:latin typeface="Calibri" pitchFamily="34" charset="0"/>
              <a:ea typeface="Verdan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rakenne">
  <a:themeElements>
    <a:clrScheme name="Oletusraken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tusraken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letusrakenne">
  <a:themeElements>
    <a:clrScheme name="Oletusraken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tusraken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letusrakenne">
  <a:themeElements>
    <a:clrScheme name="Oletusraken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tusraken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6779</TotalTime>
  <Words>2360</Words>
  <Application>Microsoft Office PowerPoint</Application>
  <PresentationFormat>Näytössä katseltava diaesitys (4:3)</PresentationFormat>
  <Paragraphs>210</Paragraphs>
  <Slides>16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4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Oletusrakenne</vt:lpstr>
      <vt:lpstr>3_Oletusrakenne</vt:lpstr>
      <vt:lpstr>1_Blank Presentation</vt:lpstr>
      <vt:lpstr>1_Oletusrakenne</vt:lpstr>
      <vt:lpstr>The situation in Northern Finland and prospects for future cooperation</vt:lpstr>
      <vt:lpstr>PowerPoint-esitys</vt:lpstr>
      <vt:lpstr>PowerPoint-esitys</vt:lpstr>
      <vt:lpstr>Why Centres of Excellence on Social Welfare in Finland?</vt:lpstr>
      <vt:lpstr>The mission of the Centres of Excellence on Social Welfare </vt:lpstr>
      <vt:lpstr>Northern Finland  Centre of Excellence  on Social Welfare</vt:lpstr>
      <vt:lpstr>Resources</vt:lpstr>
      <vt:lpstr>About the change and challenges in Finland</vt:lpstr>
      <vt:lpstr>Some trends in general discourse of social and health services</vt:lpstr>
      <vt:lpstr>Change or crisis?</vt:lpstr>
      <vt:lpstr>Reactions on national level</vt:lpstr>
      <vt:lpstr>Reactions on local level</vt:lpstr>
      <vt:lpstr>PowerPoint-esitys</vt:lpstr>
      <vt:lpstr>What have we done so far</vt:lpstr>
      <vt:lpstr>Experiences of this project?</vt:lpstr>
      <vt:lpstr>New prospects for cooperation?</vt:lpstr>
    </vt:vector>
  </TitlesOfParts>
  <Company>Poske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Kurkinen</dc:creator>
  <cp:lastModifiedBy>Jorma Kurkinen</cp:lastModifiedBy>
  <cp:revision>567</cp:revision>
  <dcterms:created xsi:type="dcterms:W3CDTF">2003-08-05T11:40:48Z</dcterms:created>
  <dcterms:modified xsi:type="dcterms:W3CDTF">2013-12-12T11:23:12Z</dcterms:modified>
</cp:coreProperties>
</file>