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57" r:id="rId7"/>
    <p:sldId id="258" r:id="rId8"/>
    <p:sldId id="259" r:id="rId9"/>
    <p:sldId id="264" r:id="rId10"/>
    <p:sldId id="265" r:id="rId1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75" autoAdjust="0"/>
  </p:normalViewPr>
  <p:slideViewPr>
    <p:cSldViewPr>
      <p:cViewPr varScale="1">
        <p:scale>
          <a:sx n="95" d="100"/>
          <a:sy n="95" d="100"/>
        </p:scale>
        <p:origin x="-1090" y="-82"/>
      </p:cViewPr>
      <p:guideLst>
        <p:guide orient="horz" pos="2160"/>
        <p:guide pos="2880"/>
      </p:guideLst>
    </p:cSldViewPr>
  </p:slideViewPr>
  <p:outlineViewPr>
    <p:cViewPr>
      <p:scale>
        <a:sx n="33" d="100"/>
        <a:sy n="33" d="100"/>
      </p:scale>
      <p:origin x="0" y="97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8B85531-FAEE-4721-BB8B-6A8AE555CDF9}" type="datetimeFigureOut">
              <a:rPr lang="hu-HU" smtClean="0"/>
              <a:t>2016.11.28.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934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8B85531-FAEE-4721-BB8B-6A8AE555CDF9}" type="datetimeFigureOut">
              <a:rPr lang="hu-HU" smtClean="0"/>
              <a:t>2016.11.28.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313856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8B85531-FAEE-4721-BB8B-6A8AE555CDF9}" type="datetimeFigureOut">
              <a:rPr lang="hu-HU" smtClean="0"/>
              <a:t>2016.11.28.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38379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8B85531-FAEE-4721-BB8B-6A8AE555CDF9}" type="datetimeFigureOut">
              <a:rPr lang="hu-HU" smtClean="0"/>
              <a:t>2016.11.28.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53183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8B85531-FAEE-4721-BB8B-6A8AE555CDF9}" type="datetimeFigureOut">
              <a:rPr lang="hu-HU" smtClean="0"/>
              <a:t>2016.11.28.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370538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8B85531-FAEE-4721-BB8B-6A8AE555CDF9}" type="datetimeFigureOut">
              <a:rPr lang="hu-HU" smtClean="0"/>
              <a:t>2016.11.28.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328819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8B85531-FAEE-4721-BB8B-6A8AE555CDF9}" type="datetimeFigureOut">
              <a:rPr lang="hu-HU" smtClean="0"/>
              <a:t>2016.11.28.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134186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8B85531-FAEE-4721-BB8B-6A8AE555CDF9}" type="datetimeFigureOut">
              <a:rPr lang="hu-HU" smtClean="0"/>
              <a:t>2016.11.28.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309694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8B85531-FAEE-4721-BB8B-6A8AE555CDF9}" type="datetimeFigureOut">
              <a:rPr lang="hu-HU" smtClean="0"/>
              <a:t>2016.11.28.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218010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8B85531-FAEE-4721-BB8B-6A8AE555CDF9}" type="datetimeFigureOut">
              <a:rPr lang="hu-HU" smtClean="0"/>
              <a:t>2016.11.28.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246577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8B85531-FAEE-4721-BB8B-6A8AE555CDF9}" type="datetimeFigureOut">
              <a:rPr lang="hu-HU" smtClean="0"/>
              <a:t>2016.11.28.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0A272A0-D115-48F7-8227-D9ABF705A054}" type="slidenum">
              <a:rPr lang="hu-HU" smtClean="0"/>
              <a:t>‹#›</a:t>
            </a:fld>
            <a:endParaRPr lang="hu-HU"/>
          </a:p>
        </p:txBody>
      </p:sp>
    </p:spTree>
    <p:extLst>
      <p:ext uri="{BB962C8B-B14F-4D97-AF65-F5344CB8AC3E}">
        <p14:creationId xmlns:p14="http://schemas.microsoft.com/office/powerpoint/2010/main" val="411962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85531-FAEE-4721-BB8B-6A8AE555CDF9}" type="datetimeFigureOut">
              <a:rPr lang="hu-HU" smtClean="0"/>
              <a:t>2016.11.28.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272A0-D115-48F7-8227-D9ABF705A054}" type="slidenum">
              <a:rPr lang="hu-HU" smtClean="0"/>
              <a:t>‹#›</a:t>
            </a:fld>
            <a:endParaRPr lang="hu-HU"/>
          </a:p>
        </p:txBody>
      </p:sp>
    </p:spTree>
    <p:extLst>
      <p:ext uri="{BB962C8B-B14F-4D97-AF65-F5344CB8AC3E}">
        <p14:creationId xmlns:p14="http://schemas.microsoft.com/office/powerpoint/2010/main" val="356946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548681"/>
            <a:ext cx="7772400" cy="1512167"/>
          </a:xfrm>
        </p:spPr>
        <p:txBody>
          <a:bodyPr/>
          <a:lstStyle/>
          <a:p>
            <a:r>
              <a:rPr lang="en-US" dirty="0" smtClean="0"/>
              <a:t>Local Organi</a:t>
            </a:r>
            <a:r>
              <a:rPr lang="en-US" dirty="0" smtClean="0"/>
              <a:t>z</a:t>
            </a:r>
            <a:r>
              <a:rPr lang="en-US" dirty="0" smtClean="0"/>
              <a:t>ation of Social Services </a:t>
            </a:r>
            <a:endParaRPr lang="en-US" dirty="0"/>
          </a:p>
        </p:txBody>
      </p:sp>
      <p:sp>
        <p:nvSpPr>
          <p:cNvPr id="3" name="Alcím 2"/>
          <p:cNvSpPr>
            <a:spLocks noGrp="1"/>
          </p:cNvSpPr>
          <p:nvPr>
            <p:ph type="subTitle" idx="1"/>
          </p:nvPr>
        </p:nvSpPr>
        <p:spPr>
          <a:xfrm>
            <a:off x="467544" y="2492896"/>
            <a:ext cx="8352928" cy="3816424"/>
          </a:xfrm>
        </p:spPr>
        <p:txBody>
          <a:bodyPr>
            <a:normAutofit/>
          </a:bodyPr>
          <a:lstStyle/>
          <a:p>
            <a:r>
              <a:rPr lang="en-US" sz="2800" dirty="0" smtClean="0"/>
              <a:t>History of the LOSS project in Hungary </a:t>
            </a:r>
          </a:p>
          <a:p>
            <a:r>
              <a:rPr lang="en-US" sz="2800" dirty="0" smtClean="0"/>
              <a:t>November 7th 2016</a:t>
            </a:r>
          </a:p>
          <a:p>
            <a:r>
              <a:rPr lang="en-US" sz="2800" dirty="0" smtClean="0"/>
              <a:t>Sofia  </a:t>
            </a:r>
          </a:p>
          <a:p>
            <a:r>
              <a:rPr lang="hu-HU" sz="1800" dirty="0" smtClean="0"/>
              <a:t>Ferenc Bódi &amp; Gergely Fábián &amp; Péter </a:t>
            </a:r>
            <a:r>
              <a:rPr lang="hu-HU" sz="1800" dirty="0" err="1" smtClean="0"/>
              <a:t>Giczey</a:t>
            </a:r>
            <a:r>
              <a:rPr lang="hu-HU" sz="1800" dirty="0" smtClean="0"/>
              <a:t> </a:t>
            </a:r>
            <a:endParaRPr lang="en-US" sz="1800" dirty="0" smtClean="0"/>
          </a:p>
          <a:p>
            <a:endParaRPr lang="en-US" dirty="0"/>
          </a:p>
        </p:txBody>
      </p:sp>
      <p:pic>
        <p:nvPicPr>
          <p:cNvPr id="4" name="Picture 2" descr="D:\___Giczey_Péter_régi laptop\Documents and Settings\Giczey Péter\Dokumentumok\KINGSTON\Oktatás\LOSS\Konferencia Bulgária\CROP_logo_INT_64.jpg"/>
          <p:cNvPicPr>
            <a:picLocks noChangeAspect="1" noChangeArrowheads="1"/>
          </p:cNvPicPr>
          <p:nvPr/>
        </p:nvPicPr>
        <p:blipFill>
          <a:blip r:embed="rId2" cstate="print"/>
          <a:srcRect/>
          <a:stretch>
            <a:fillRect/>
          </a:stretch>
        </p:blipFill>
        <p:spPr bwMode="auto">
          <a:xfrm>
            <a:off x="1403648" y="5301208"/>
            <a:ext cx="1773237" cy="344487"/>
          </a:xfrm>
          <a:prstGeom prst="rect">
            <a:avLst/>
          </a:prstGeom>
          <a:noFill/>
        </p:spPr>
      </p:pic>
      <p:pic>
        <p:nvPicPr>
          <p:cNvPr id="5" name="Picture 3" descr="D:\___Giczey_Péter_régi laptop\Documents and Settings\Giczey Péter\Dokumentumok\KINGSTON\Oktatás\LOSS\Konferencia Bulgária\CROP_POSOLSTVO.jpg"/>
          <p:cNvPicPr>
            <a:picLocks noChangeAspect="1" noChangeArrowheads="1"/>
          </p:cNvPicPr>
          <p:nvPr/>
        </p:nvPicPr>
        <p:blipFill>
          <a:blip r:embed="rId3" cstate="print"/>
          <a:srcRect/>
          <a:stretch>
            <a:fillRect/>
          </a:stretch>
        </p:blipFill>
        <p:spPr bwMode="auto">
          <a:xfrm>
            <a:off x="7524328" y="5013176"/>
            <a:ext cx="823131" cy="720080"/>
          </a:xfrm>
          <a:prstGeom prst="rect">
            <a:avLst/>
          </a:prstGeom>
          <a:noFill/>
        </p:spPr>
      </p:pic>
      <p:pic>
        <p:nvPicPr>
          <p:cNvPr id="6" name="Picture 3" descr="D:\Képek\mta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902300"/>
            <a:ext cx="1007120" cy="122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2181" y="4878335"/>
            <a:ext cx="1404690"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371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D:\Dokumentumok\000 ERC\0001 OTKAVVV\000 Finn kutatás\10th December\9783867418980_cover.jpg"/>
          <p:cNvPicPr/>
          <p:nvPr/>
        </p:nvPicPr>
        <p:blipFill>
          <a:blip r:embed="rId2">
            <a:extLst>
              <a:ext uri="{28A0092B-C50C-407E-A947-70E740481C1C}">
                <a14:useLocalDpi xmlns:a14="http://schemas.microsoft.com/office/drawing/2010/main" val="0"/>
              </a:ext>
            </a:extLst>
          </a:blip>
          <a:srcRect/>
          <a:stretch>
            <a:fillRect/>
          </a:stretch>
        </p:blipFill>
        <p:spPr bwMode="auto">
          <a:xfrm>
            <a:off x="2773997" y="975360"/>
            <a:ext cx="3596005" cy="4907280"/>
          </a:xfrm>
          <a:prstGeom prst="rect">
            <a:avLst/>
          </a:prstGeom>
          <a:noFill/>
          <a:ln>
            <a:noFill/>
          </a:ln>
        </p:spPr>
      </p:pic>
    </p:spTree>
    <p:extLst>
      <p:ext uri="{BB962C8B-B14F-4D97-AF65-F5344CB8AC3E}">
        <p14:creationId xmlns:p14="http://schemas.microsoft.com/office/powerpoint/2010/main" val="344346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GB" b="1" dirty="0">
                <a:latin typeface="Times New Roman" panose="02020603050405020304" pitchFamily="18" charset="0"/>
                <a:cs typeface="Times New Roman" panose="02020603050405020304" pitchFamily="18" charset="0"/>
              </a:rPr>
              <a:t>What is the LOSS</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endParaRPr lang="hu-HU"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normAutofit fontScale="77500" lnSpcReduction="20000"/>
          </a:bodyPr>
          <a:lstStyle/>
          <a:p>
            <a:pPr marL="0" indent="0">
              <a:buNone/>
            </a:pPr>
            <a:r>
              <a:rPr lang="en-GB" dirty="0" smtClean="0">
                <a:latin typeface="Times New Roman" panose="02020603050405020304" pitchFamily="18" charset="0"/>
                <a:cs typeface="Times New Roman" panose="02020603050405020304" pitchFamily="18" charset="0"/>
              </a:rPr>
              <a:t>The </a:t>
            </a:r>
            <a:r>
              <a:rPr lang="en-GB" i="1" dirty="0">
                <a:latin typeface="Times New Roman" panose="02020603050405020304" pitchFamily="18" charset="0"/>
                <a:cs typeface="Times New Roman" panose="02020603050405020304" pitchFamily="18" charset="0"/>
              </a:rPr>
              <a:t>Local Organization of Social Services </a:t>
            </a:r>
            <a:r>
              <a:rPr lang="en-GB" dirty="0">
                <a:latin typeface="Times New Roman" panose="02020603050405020304" pitchFamily="18" charset="0"/>
                <a:cs typeface="Times New Roman" panose="02020603050405020304" pitchFamily="18" charset="0"/>
              </a:rPr>
              <a:t>(LOSS) is an international cooperation in research established in Munich in 1993 by German, American, Finnish, English, Italian and Hungarian universities and research institutes. This collaborative international comparative research was initiated by professor Rainer </a:t>
            </a:r>
            <a:r>
              <a:rPr lang="en-GB" dirty="0" err="1">
                <a:latin typeface="Times New Roman" panose="02020603050405020304" pitchFamily="18" charset="0"/>
                <a:cs typeface="Times New Roman" panose="02020603050405020304" pitchFamily="18" charset="0"/>
              </a:rPr>
              <a:t>Greca</a:t>
            </a:r>
            <a:r>
              <a:rPr lang="en-GB" dirty="0">
                <a:latin typeface="Times New Roman" panose="02020603050405020304" pitchFamily="18" charset="0"/>
                <a:cs typeface="Times New Roman" panose="02020603050405020304" pitchFamily="18" charset="0"/>
              </a:rPr>
              <a:t> from the Catholic </a:t>
            </a:r>
            <a:r>
              <a:rPr lang="en-GB" i="1" dirty="0">
                <a:latin typeface="Times New Roman" panose="02020603050405020304" pitchFamily="18" charset="0"/>
                <a:cs typeface="Times New Roman" panose="02020603050405020304" pitchFamily="18" charset="0"/>
              </a:rPr>
              <a:t>University of </a:t>
            </a:r>
            <a:r>
              <a:rPr lang="en-GB" i="1" dirty="0" err="1">
                <a:latin typeface="Times New Roman" panose="02020603050405020304" pitchFamily="18" charset="0"/>
                <a:cs typeface="Times New Roman" panose="02020603050405020304" pitchFamily="18" charset="0"/>
              </a:rPr>
              <a:t>Eichstätt</a:t>
            </a:r>
            <a:r>
              <a:rPr lang="en-GB" i="1" dirty="0">
                <a:latin typeface="Times New Roman" panose="02020603050405020304" pitchFamily="18" charset="0"/>
                <a:cs typeface="Times New Roman" panose="02020603050405020304" pitchFamily="18" charset="0"/>
              </a:rPr>
              <a:t>-Ingolstadt (Germany) </a:t>
            </a:r>
            <a:r>
              <a:rPr lang="en-GB" dirty="0">
                <a:latin typeface="Times New Roman" panose="02020603050405020304" pitchFamily="18" charset="0"/>
                <a:cs typeface="Times New Roman" panose="02020603050405020304" pitchFamily="18" charset="0"/>
              </a:rPr>
              <a:t>and professor Thomas R. Lawson from the </a:t>
            </a:r>
            <a:r>
              <a:rPr lang="en-GB" i="1" dirty="0">
                <a:latin typeface="Times New Roman" panose="02020603050405020304" pitchFamily="18" charset="0"/>
                <a:cs typeface="Times New Roman" panose="02020603050405020304" pitchFamily="18" charset="0"/>
              </a:rPr>
              <a:t>University of Louisville (U.S.A). </a:t>
            </a:r>
            <a:r>
              <a:rPr lang="en-GB" dirty="0">
                <a:latin typeface="Times New Roman" panose="02020603050405020304" pitchFamily="18" charset="0"/>
                <a:cs typeface="Times New Roman" panose="02020603050405020304" pitchFamily="18" charset="0"/>
              </a:rPr>
              <a:t>The LOSS team meets every one or two years in one of the members’ country to present and discuss pre-selected themes (for example, reorganization of education, developing sustainability of projects, migration, dependency etc.) that also promote each other’s empirical studies and university teaching.</a:t>
            </a:r>
            <a:endParaRPr lang="hu-HU" dirty="0">
              <a:latin typeface="Times New Roman" panose="02020603050405020304" pitchFamily="18"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353812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Definition of the LOSS</a:t>
            </a:r>
            <a:endParaRPr lang="en-US"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normAutofit fontScale="92500" lnSpcReduction="10000"/>
          </a:bodyPr>
          <a:lstStyle/>
          <a:p>
            <a:pPr marL="0" indent="0">
              <a:buNone/>
            </a:pPr>
            <a:r>
              <a:rPr lang="en-GB" sz="3000" dirty="0">
                <a:latin typeface="Times New Roman" panose="02020603050405020304" pitchFamily="18" charset="0"/>
                <a:cs typeface="Times New Roman" panose="02020603050405020304" pitchFamily="18" charset="0"/>
              </a:rPr>
              <a:t>LOSS is a term commonly used as a synonym for social care in communal areas, where human resources in a particular level of the society are regenerated. It includes elements of human resource production and preservation on the institutional level, spontaneous social actions to include education, training systems, health promotion, development and implementation of health care systems related to both direct and indirect social support systems. Therefore, it is responsible for one of the most important social and economic factors -  the human being.</a:t>
            </a:r>
            <a:endParaRPr lang="hu-HU" sz="30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3875692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4052257602"/>
              </p:ext>
            </p:extLst>
          </p:nvPr>
        </p:nvGraphicFramePr>
        <p:xfrm>
          <a:off x="457200" y="476672"/>
          <a:ext cx="8229600" cy="216024"/>
        </p:xfrm>
        <a:graphic>
          <a:graphicData uri="http://schemas.openxmlformats.org/drawingml/2006/table">
            <a:tbl>
              <a:tblPr>
                <a:tableStyleId>{5C22544A-7EE6-4342-B048-85BDC9FD1C3A}</a:tableStyleId>
              </a:tblPr>
              <a:tblGrid>
                <a:gridCol w="4135309"/>
                <a:gridCol w="4094291"/>
              </a:tblGrid>
              <a:tr h="216024">
                <a:tc>
                  <a:txBody>
                    <a:bodyPr/>
                    <a:lstStyle/>
                    <a:p>
                      <a:pPr>
                        <a:lnSpc>
                          <a:spcPct val="115000"/>
                        </a:lnSpc>
                        <a:spcAft>
                          <a:spcPts val="0"/>
                        </a:spcAft>
                      </a:pPr>
                      <a:r>
                        <a:rPr lang="en-US" sz="1200" b="1" dirty="0">
                          <a:effectLst/>
                        </a:rPr>
                        <a:t>Demand side</a:t>
                      </a:r>
                      <a:endParaRPr lang="hu-HU" sz="1200" b="1" dirty="0">
                        <a:effectLst/>
                        <a:latin typeface="Times New Roman"/>
                        <a:ea typeface="Times New Roman"/>
                      </a:endParaRPr>
                    </a:p>
                  </a:txBody>
                  <a:tcPr marL="40440" marR="40440" marT="0" marB="0"/>
                </a:tc>
                <a:tc>
                  <a:txBody>
                    <a:bodyPr/>
                    <a:lstStyle/>
                    <a:p>
                      <a:pPr algn="r">
                        <a:lnSpc>
                          <a:spcPct val="115000"/>
                        </a:lnSpc>
                        <a:spcAft>
                          <a:spcPts val="0"/>
                        </a:spcAft>
                      </a:pPr>
                      <a:r>
                        <a:rPr lang="en-US" sz="1200" b="1" dirty="0">
                          <a:effectLst/>
                        </a:rPr>
                        <a:t>Supply side</a:t>
                      </a:r>
                      <a:endParaRPr lang="hu-HU" sz="1200" b="1" dirty="0">
                        <a:effectLst/>
                        <a:latin typeface="Times New Roman"/>
                        <a:ea typeface="Times New Roman"/>
                      </a:endParaRPr>
                    </a:p>
                  </a:txBody>
                  <a:tcPr marL="40440" marR="40440" marT="0" marB="0"/>
                </a:tc>
              </a:tr>
            </a:tbl>
          </a:graphicData>
        </a:graphic>
      </p:graphicFrame>
      <p:graphicFrame>
        <p:nvGraphicFramePr>
          <p:cNvPr id="3" name="Táblázat 2"/>
          <p:cNvGraphicFramePr>
            <a:graphicFrameLocks noGrp="1"/>
          </p:cNvGraphicFramePr>
          <p:nvPr>
            <p:extLst>
              <p:ext uri="{D42A27DB-BD31-4B8C-83A1-F6EECF244321}">
                <p14:modId xmlns:p14="http://schemas.microsoft.com/office/powerpoint/2010/main" val="850659631"/>
              </p:ext>
            </p:extLst>
          </p:nvPr>
        </p:nvGraphicFramePr>
        <p:xfrm>
          <a:off x="323522" y="857733"/>
          <a:ext cx="8640977" cy="5451586"/>
        </p:xfrm>
        <a:graphic>
          <a:graphicData uri="http://schemas.openxmlformats.org/drawingml/2006/table">
            <a:tbl>
              <a:tblPr>
                <a:tableStyleId>{5C22544A-7EE6-4342-B048-85BDC9FD1C3A}</a:tableStyleId>
              </a:tblPr>
              <a:tblGrid>
                <a:gridCol w="450766"/>
                <a:gridCol w="91317"/>
                <a:gridCol w="91317"/>
                <a:gridCol w="451597"/>
                <a:gridCol w="91317"/>
                <a:gridCol w="91317"/>
                <a:gridCol w="91317"/>
                <a:gridCol w="91317"/>
                <a:gridCol w="91317"/>
                <a:gridCol w="91317"/>
                <a:gridCol w="91317"/>
                <a:gridCol w="91317"/>
                <a:gridCol w="91317"/>
                <a:gridCol w="91317"/>
                <a:gridCol w="1314207"/>
                <a:gridCol w="1020149"/>
                <a:gridCol w="1068083"/>
                <a:gridCol w="1303628"/>
                <a:gridCol w="91317"/>
                <a:gridCol w="91317"/>
                <a:gridCol w="91317"/>
                <a:gridCol w="91317"/>
                <a:gridCol w="91317"/>
                <a:gridCol w="91317"/>
                <a:gridCol w="91317"/>
                <a:gridCol w="91317"/>
                <a:gridCol w="91317"/>
                <a:gridCol w="91317"/>
                <a:gridCol w="91317"/>
                <a:gridCol w="91317"/>
                <a:gridCol w="91317"/>
                <a:gridCol w="91317"/>
                <a:gridCol w="91317"/>
                <a:gridCol w="91317"/>
                <a:gridCol w="475671"/>
              </a:tblGrid>
              <a:tr h="225928">
                <a:tc gridSpan="15">
                  <a:txBody>
                    <a:bodyPr/>
                    <a:lstStyle/>
                    <a:p>
                      <a:pPr algn="ctr">
                        <a:lnSpc>
                          <a:spcPct val="115000"/>
                        </a:lnSpc>
                        <a:spcAft>
                          <a:spcPts val="0"/>
                        </a:spcAft>
                      </a:pPr>
                      <a:r>
                        <a:rPr lang="en-US" sz="1200" b="1" dirty="0">
                          <a:effectLst/>
                        </a:rPr>
                        <a:t>Life situations</a:t>
                      </a:r>
                      <a:endParaRPr lang="hu-HU" sz="1200" b="1" dirty="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gridSpan="18">
                  <a:txBody>
                    <a:bodyPr/>
                    <a:lstStyle/>
                    <a:p>
                      <a:pPr algn="ctr">
                        <a:lnSpc>
                          <a:spcPct val="115000"/>
                        </a:lnSpc>
                        <a:spcAft>
                          <a:spcPts val="0"/>
                        </a:spcAft>
                      </a:pPr>
                      <a:r>
                        <a:rPr lang="en-US" sz="1200" b="1" noProof="0" dirty="0" smtClean="0">
                          <a:effectLst/>
                        </a:rPr>
                        <a:t>Control and Management approach</a:t>
                      </a:r>
                      <a:endParaRPr lang="en-US" sz="1200" b="1" noProof="0" dirty="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283957">
                <a:tc gridSpan="15">
                  <a:txBody>
                    <a:bodyPr/>
                    <a:lstStyle/>
                    <a:p>
                      <a:pPr algn="ctr">
                        <a:lnSpc>
                          <a:spcPct val="115000"/>
                        </a:lnSpc>
                        <a:spcAft>
                          <a:spcPts val="0"/>
                        </a:spcAft>
                      </a:pPr>
                      <a:r>
                        <a:rPr lang="en-US" sz="700" dirty="0">
                          <a:effectLst/>
                        </a:rPr>
                        <a:t> Reproduction of population and Life quality and Sustainment</a:t>
                      </a:r>
                      <a:endParaRPr lang="hu-HU" sz="800" dirty="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rowSpan="2">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rowSpan="2">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rowSpan="2" gridSpan="2">
                  <a:txBody>
                    <a:bodyPr/>
                    <a:lstStyle/>
                    <a:p>
                      <a:pPr marL="71755" marR="71755" algn="ctr">
                        <a:lnSpc>
                          <a:spcPct val="115000"/>
                        </a:lnSpc>
                        <a:spcAft>
                          <a:spcPts val="0"/>
                        </a:spcAft>
                      </a:pPr>
                      <a:r>
                        <a:rPr lang="en-US" sz="700">
                          <a:effectLst/>
                        </a:rPr>
                        <a:t>Sate  organizations</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c rowSpan="2" gridSpan="2">
                  <a:txBody>
                    <a:bodyPr/>
                    <a:lstStyle/>
                    <a:p>
                      <a:pPr marL="71755" marR="71755" algn="ctr">
                        <a:lnSpc>
                          <a:spcPct val="115000"/>
                        </a:lnSpc>
                        <a:spcAft>
                          <a:spcPts val="0"/>
                        </a:spcAft>
                      </a:pPr>
                      <a:r>
                        <a:rPr lang="en-US" sz="700">
                          <a:effectLst/>
                        </a:rPr>
                        <a:t>Regional and County  organizations</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c rowSpan="2" gridSpan="3">
                  <a:txBody>
                    <a:bodyPr/>
                    <a:lstStyle/>
                    <a:p>
                      <a:pPr marL="71755" marR="71755" algn="ctr">
                        <a:lnSpc>
                          <a:spcPct val="115000"/>
                        </a:lnSpc>
                        <a:spcAft>
                          <a:spcPts val="0"/>
                        </a:spcAft>
                      </a:pPr>
                      <a:r>
                        <a:rPr lang="en-US" sz="700">
                          <a:effectLst/>
                        </a:rPr>
                        <a:t>Local government institutions</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c rowSpan="2" hMerge="1">
                  <a:txBody>
                    <a:bodyPr/>
                    <a:lstStyle/>
                    <a:p>
                      <a:endParaRPr lang="hu-HU"/>
                    </a:p>
                  </a:txBody>
                  <a:tcPr/>
                </a:tc>
                <a:tc rowSpan="2" gridSpan="2">
                  <a:txBody>
                    <a:bodyPr/>
                    <a:lstStyle/>
                    <a:p>
                      <a:pPr marL="71755" marR="71755" algn="ctr">
                        <a:lnSpc>
                          <a:spcPct val="115000"/>
                        </a:lnSpc>
                        <a:spcAft>
                          <a:spcPts val="0"/>
                        </a:spcAft>
                      </a:pPr>
                      <a:r>
                        <a:rPr lang="en-US" sz="700">
                          <a:effectLst/>
                        </a:rPr>
                        <a:t>Civil organizations</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c rowSpan="2" gridSpan="2">
                  <a:txBody>
                    <a:bodyPr/>
                    <a:lstStyle/>
                    <a:p>
                      <a:pPr marL="71755" marR="71755" algn="ctr">
                        <a:lnSpc>
                          <a:spcPct val="115000"/>
                        </a:lnSpc>
                        <a:spcAft>
                          <a:spcPts val="0"/>
                        </a:spcAft>
                      </a:pPr>
                      <a:r>
                        <a:rPr lang="en-US" sz="700">
                          <a:effectLst/>
                        </a:rPr>
                        <a:t>Non-profit organizations</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c rowSpan="2" gridSpan="3">
                  <a:txBody>
                    <a:bodyPr/>
                    <a:lstStyle/>
                    <a:p>
                      <a:pPr marL="71755" marR="71755" algn="ctr">
                        <a:lnSpc>
                          <a:spcPct val="115000"/>
                        </a:lnSpc>
                        <a:spcAft>
                          <a:spcPts val="0"/>
                        </a:spcAft>
                      </a:pPr>
                      <a:r>
                        <a:rPr lang="en-US" sz="700">
                          <a:effectLst/>
                        </a:rPr>
                        <a:t>Profit-oriented organizations </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c rowSpan="2" hMerge="1">
                  <a:txBody>
                    <a:bodyPr/>
                    <a:lstStyle/>
                    <a:p>
                      <a:endParaRPr lang="hu-HU"/>
                    </a:p>
                  </a:txBody>
                  <a:tcPr/>
                </a:tc>
                <a:tc rowSpan="2" gridSpan="2">
                  <a:txBody>
                    <a:bodyPr/>
                    <a:lstStyle/>
                    <a:p>
                      <a:pPr marL="71755" marR="71755" algn="ctr">
                        <a:lnSpc>
                          <a:spcPct val="115000"/>
                        </a:lnSpc>
                        <a:spcAft>
                          <a:spcPts val="0"/>
                        </a:spcAft>
                      </a:pPr>
                      <a:r>
                        <a:rPr lang="en-US" sz="700">
                          <a:effectLst/>
                        </a:rPr>
                        <a:t>Churches</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c rowSpan="2" gridSpan="2">
                  <a:txBody>
                    <a:bodyPr/>
                    <a:lstStyle/>
                    <a:p>
                      <a:pPr marL="71755" marR="71755" algn="ctr">
                        <a:lnSpc>
                          <a:spcPct val="115000"/>
                        </a:lnSpc>
                        <a:spcAft>
                          <a:spcPts val="0"/>
                        </a:spcAft>
                      </a:pPr>
                      <a:r>
                        <a:rPr lang="en-US" sz="700">
                          <a:effectLst/>
                        </a:rPr>
                        <a:t>Self-help initiative </a:t>
                      </a:r>
                      <a:endParaRPr lang="hu-HU" sz="800">
                        <a:effectLst/>
                        <a:latin typeface="Times New Roman"/>
                        <a:ea typeface="Times New Roman"/>
                      </a:endParaRPr>
                    </a:p>
                  </a:txBody>
                  <a:tcPr marL="36886" marR="36886" marT="0" marB="0" vert="vert270" anchor="ctr"/>
                </a:tc>
                <a:tc rowSpan="2" hMerge="1">
                  <a:txBody>
                    <a:bodyPr/>
                    <a:lstStyle/>
                    <a:p>
                      <a:endParaRPr lang="hu-HU"/>
                    </a:p>
                  </a:txBody>
                  <a:tcPr/>
                </a:tc>
              </a:tr>
              <a:tr h="731190">
                <a:tc gridSpan="2">
                  <a:txBody>
                    <a:bodyPr/>
                    <a:lstStyle/>
                    <a:p>
                      <a:pPr marL="71755" marR="71755" algn="ctr">
                        <a:lnSpc>
                          <a:spcPct val="115000"/>
                        </a:lnSpc>
                        <a:spcAft>
                          <a:spcPts val="0"/>
                        </a:spcAft>
                      </a:pPr>
                      <a:r>
                        <a:rPr lang="en-US" sz="700" dirty="0">
                          <a:effectLst/>
                        </a:rPr>
                        <a:t>Youth</a:t>
                      </a:r>
                      <a:r>
                        <a:rPr lang="hu-HU" sz="800" dirty="0">
                          <a:effectLst/>
                        </a:rPr>
                        <a:t> </a:t>
                      </a:r>
                    </a:p>
                    <a:p>
                      <a:pPr>
                        <a:lnSpc>
                          <a:spcPct val="115000"/>
                        </a:lnSpc>
                        <a:spcAft>
                          <a:spcPts val="0"/>
                        </a:spcAft>
                      </a:pPr>
                      <a:r>
                        <a:rPr lang="en-US" sz="800" dirty="0">
                          <a:effectLst/>
                        </a:rPr>
                        <a:t>Efficient intervention</a:t>
                      </a:r>
                      <a:endParaRPr lang="hu-HU" sz="800" dirty="0">
                        <a:effectLst/>
                        <a:latin typeface="Times New Roman"/>
                        <a:ea typeface="Times New Roman"/>
                      </a:endParaRPr>
                    </a:p>
                  </a:txBody>
                  <a:tcPr marL="36886" marR="36886" marT="0" marB="0" vert="vert270" anchor="ctr"/>
                </a:tc>
                <a:tc hMerge="1">
                  <a:txBody>
                    <a:bodyPr/>
                    <a:lstStyle/>
                    <a:p>
                      <a:endParaRPr lang="hu-HU"/>
                    </a:p>
                  </a:txBody>
                  <a:tcPr/>
                </a:tc>
                <a:tc gridSpan="3">
                  <a:txBody>
                    <a:bodyPr/>
                    <a:lstStyle/>
                    <a:p>
                      <a:pPr marL="71755" marR="71755" algn="ctr">
                        <a:lnSpc>
                          <a:spcPct val="115000"/>
                        </a:lnSpc>
                        <a:spcAft>
                          <a:spcPts val="0"/>
                        </a:spcAft>
                      </a:pPr>
                      <a:r>
                        <a:rPr lang="en-US" sz="700">
                          <a:effectLst/>
                        </a:rPr>
                        <a:t>Female role</a:t>
                      </a:r>
                      <a:endParaRPr lang="hu-HU" sz="800">
                        <a:effectLst/>
                        <a:latin typeface="Times New Roman"/>
                        <a:ea typeface="Times New Roman"/>
                      </a:endParaRPr>
                    </a:p>
                  </a:txBody>
                  <a:tcPr marL="36886" marR="36886" marT="0" marB="0" vert="vert270" anchor="ctr"/>
                </a:tc>
                <a:tc hMerge="1">
                  <a:txBody>
                    <a:bodyPr/>
                    <a:lstStyle/>
                    <a:p>
                      <a:endParaRPr lang="hu-HU"/>
                    </a:p>
                  </a:txBody>
                  <a:tcPr/>
                </a:tc>
                <a:tc hMerge="1">
                  <a:txBody>
                    <a:bodyPr/>
                    <a:lstStyle/>
                    <a:p>
                      <a:endParaRPr lang="hu-HU"/>
                    </a:p>
                  </a:txBody>
                  <a:tcPr/>
                </a:tc>
                <a:tc gridSpan="4">
                  <a:txBody>
                    <a:bodyPr/>
                    <a:lstStyle/>
                    <a:p>
                      <a:pPr marL="71755" marR="71755" algn="ctr">
                        <a:lnSpc>
                          <a:spcPct val="115000"/>
                        </a:lnSpc>
                        <a:spcAft>
                          <a:spcPts val="0"/>
                        </a:spcAft>
                      </a:pPr>
                      <a:r>
                        <a:rPr lang="hu-HU" sz="700">
                          <a:effectLst/>
                        </a:rPr>
                        <a:t>Parenting issues</a:t>
                      </a:r>
                      <a:endParaRPr lang="hu-HU" sz="800">
                        <a:effectLst/>
                        <a:latin typeface="Times New Roman"/>
                        <a:ea typeface="Times New Roman"/>
                      </a:endParaRPr>
                    </a:p>
                  </a:txBody>
                  <a:tcPr marL="36886" marR="36886" marT="0" marB="0" vert="vert270" anchor="ctr"/>
                </a:tc>
                <a:tc hMerge="1">
                  <a:txBody>
                    <a:bodyPr/>
                    <a:lstStyle/>
                    <a:p>
                      <a:endParaRPr lang="hu-HU"/>
                    </a:p>
                  </a:txBody>
                  <a:tcPr/>
                </a:tc>
                <a:tc hMerge="1">
                  <a:txBody>
                    <a:bodyPr/>
                    <a:lstStyle/>
                    <a:p>
                      <a:endParaRPr lang="hu-HU"/>
                    </a:p>
                  </a:txBody>
                  <a:tcPr/>
                </a:tc>
                <a:tc hMerge="1">
                  <a:txBody>
                    <a:bodyPr/>
                    <a:lstStyle/>
                    <a:p>
                      <a:endParaRPr lang="hu-HU"/>
                    </a:p>
                  </a:txBody>
                  <a:tcPr/>
                </a:tc>
                <a:tc gridSpan="4">
                  <a:txBody>
                    <a:bodyPr/>
                    <a:lstStyle/>
                    <a:p>
                      <a:pPr marL="71755" marR="71755" algn="ctr">
                        <a:lnSpc>
                          <a:spcPct val="115000"/>
                        </a:lnSpc>
                        <a:spcAft>
                          <a:spcPts val="0"/>
                        </a:spcAft>
                      </a:pPr>
                      <a:r>
                        <a:rPr lang="en-US" sz="700">
                          <a:effectLst/>
                        </a:rPr>
                        <a:t>Dwelling question</a:t>
                      </a:r>
                      <a:endParaRPr lang="hu-HU" sz="800">
                        <a:effectLst/>
                        <a:latin typeface="Times New Roman"/>
                        <a:ea typeface="Times New Roman"/>
                      </a:endParaRPr>
                    </a:p>
                  </a:txBody>
                  <a:tcPr marL="36886" marR="36886" marT="0" marB="0" vert="vert270" anchor="ctr"/>
                </a:tc>
                <a:tc hMerge="1">
                  <a:txBody>
                    <a:bodyPr/>
                    <a:lstStyle/>
                    <a:p>
                      <a:endParaRPr lang="hu-HU"/>
                    </a:p>
                  </a:txBody>
                  <a:tcPr/>
                </a:tc>
                <a:tc hMerge="1">
                  <a:txBody>
                    <a:bodyPr/>
                    <a:lstStyle/>
                    <a:p>
                      <a:endParaRPr lang="hu-HU"/>
                    </a:p>
                  </a:txBody>
                  <a:tcPr/>
                </a:tc>
                <a:tc hMerge="1">
                  <a:txBody>
                    <a:bodyPr/>
                    <a:lstStyle/>
                    <a:p>
                      <a:endParaRPr lang="hu-HU"/>
                    </a:p>
                  </a:txBody>
                  <a:tcPr/>
                </a:tc>
                <a:tc gridSpan="2">
                  <a:txBody>
                    <a:bodyPr/>
                    <a:lstStyle/>
                    <a:p>
                      <a:pPr marL="71755" marR="71755" algn="ctr">
                        <a:lnSpc>
                          <a:spcPct val="115000"/>
                        </a:lnSpc>
                        <a:spcAft>
                          <a:spcPts val="0"/>
                        </a:spcAft>
                      </a:pPr>
                      <a:r>
                        <a:rPr lang="hu-HU" sz="700">
                          <a:effectLst/>
                        </a:rPr>
                        <a:t>Diseases</a:t>
                      </a:r>
                      <a:r>
                        <a:rPr lang="en-US" sz="700">
                          <a:effectLst/>
                        </a:rPr>
                        <a:t> (deterioration of physiological psychology)</a:t>
                      </a:r>
                      <a:endParaRPr lang="hu-HU" sz="800">
                        <a:effectLst/>
                        <a:latin typeface="Times New Roman"/>
                        <a:ea typeface="Times New Roman"/>
                      </a:endParaRPr>
                    </a:p>
                  </a:txBody>
                  <a:tcPr marL="36886" marR="36886" marT="0" marB="0" vert="vert270" anchor="ctr"/>
                </a:tc>
                <a:tc hMerge="1">
                  <a:txBody>
                    <a:bodyPr/>
                    <a:lstStyle/>
                    <a:p>
                      <a:endParaRPr lang="hu-HU"/>
                    </a:p>
                  </a:txBody>
                  <a:tcPr/>
                </a:tc>
                <a:tc vMerge="1">
                  <a:txBody>
                    <a:bodyPr/>
                    <a:lstStyle/>
                    <a:p>
                      <a:endParaRPr lang="hu-HU"/>
                    </a:p>
                  </a:txBody>
                  <a:tcPr/>
                </a:tc>
                <a:tc vMerge="1">
                  <a:txBody>
                    <a:bodyPr/>
                    <a:lstStyle/>
                    <a:p>
                      <a:endParaRPr lang="hu-HU"/>
                    </a:p>
                  </a:txBody>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3" vMerge="1">
                  <a:txBody>
                    <a:bodyPr/>
                    <a:lstStyle/>
                    <a:p>
                      <a:endParaRPr lang="hu-HU"/>
                    </a:p>
                  </a:txBody>
                  <a:tcPr/>
                </a:tc>
                <a:tc hMerge="1"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3" vMerge="1">
                  <a:txBody>
                    <a:bodyPr/>
                    <a:lstStyle/>
                    <a:p>
                      <a:endParaRPr lang="hu-HU"/>
                    </a:p>
                  </a:txBody>
                  <a:tcPr/>
                </a:tc>
                <a:tc hMerge="1"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r>
              <a:tr h="225928">
                <a:tc gridSpan="15">
                  <a:txBody>
                    <a:bodyPr/>
                    <a:lstStyle/>
                    <a:p>
                      <a:pPr algn="ctr">
                        <a:lnSpc>
                          <a:spcPct val="115000"/>
                        </a:lnSpc>
                        <a:spcAft>
                          <a:spcPts val="0"/>
                        </a:spcAft>
                      </a:pPr>
                      <a:r>
                        <a:rPr lang="en-US" sz="1200" b="1" dirty="0">
                          <a:effectLst/>
                        </a:rPr>
                        <a:t>Perspective horizon</a:t>
                      </a:r>
                      <a:endParaRPr lang="hu-HU" sz="1200" b="1" dirty="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gridSpan="18">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521773">
                <a:tc gridSpan="15">
                  <a:txBody>
                    <a:bodyPr/>
                    <a:lstStyle/>
                    <a:p>
                      <a:pPr>
                        <a:lnSpc>
                          <a:spcPct val="115000"/>
                        </a:lnSpc>
                      </a:pPr>
                      <a:r>
                        <a:rPr lang="en-US" sz="1200" dirty="0" smtClean="0">
                          <a:effectLst/>
                        </a:rPr>
                        <a:t>Background </a:t>
                      </a:r>
                      <a:r>
                        <a:rPr lang="en-US" sz="1200" dirty="0">
                          <a:effectLst/>
                        </a:rPr>
                        <a:t>of Parentage</a:t>
                      </a:r>
                      <a:r>
                        <a:rPr lang="hu-HU" sz="1200" dirty="0">
                          <a:effectLst/>
                        </a:rPr>
                        <a:t> </a:t>
                      </a:r>
                      <a:endParaRPr lang="hu-HU" sz="1200" dirty="0">
                        <a:effectLst/>
                        <a:latin typeface="Calibri"/>
                      </a:endParaRPr>
                    </a:p>
                  </a:txBody>
                  <a:tcPr marL="36886" marR="36886" marT="0" marB="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gridSpan="18">
                  <a:txBody>
                    <a:bodyPr/>
                    <a:lstStyle/>
                    <a:p>
                      <a:pPr algn="ctr">
                        <a:lnSpc>
                          <a:spcPct val="115000"/>
                        </a:lnSpc>
                        <a:spcAft>
                          <a:spcPts val="0"/>
                        </a:spcAft>
                      </a:pPr>
                      <a:r>
                        <a:rPr lang="en-US" sz="1200" b="1" noProof="0" dirty="0" smtClean="0">
                          <a:effectLst/>
                        </a:rPr>
                        <a:t>Social Services Sectors</a:t>
                      </a:r>
                      <a:endParaRPr lang="en-US" sz="1200" b="1" noProof="0" dirty="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425936">
                <a:tc gridSpan="7">
                  <a:txBody>
                    <a:bodyPr/>
                    <a:lstStyle/>
                    <a:p>
                      <a:pPr algn="ctr">
                        <a:lnSpc>
                          <a:spcPct val="115000"/>
                        </a:lnSpc>
                        <a:spcAft>
                          <a:spcPts val="0"/>
                        </a:spcAft>
                      </a:pPr>
                      <a:r>
                        <a:rPr lang="en-US" sz="700">
                          <a:effectLst/>
                        </a:rPr>
                        <a:t>Rural, Rural Life Disadvantages</a:t>
                      </a:r>
                      <a:endParaRPr lang="hu-HU" sz="800">
                        <a:effectLst/>
                        <a:latin typeface="Times New Roman"/>
                        <a:ea typeface="Times New Roman"/>
                      </a:endParaRPr>
                    </a:p>
                  </a:txBody>
                  <a:tcPr marL="36886" marR="36886" marT="0" marB="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gridSpan="8">
                  <a:txBody>
                    <a:bodyPr/>
                    <a:lstStyle/>
                    <a:p>
                      <a:pPr algn="ctr">
                        <a:lnSpc>
                          <a:spcPct val="115000"/>
                        </a:lnSpc>
                        <a:spcAft>
                          <a:spcPts val="0"/>
                        </a:spcAft>
                      </a:pPr>
                      <a:r>
                        <a:rPr lang="en-US" sz="700" dirty="0">
                          <a:effectLst/>
                        </a:rPr>
                        <a:t>Ethnic, national or religious minority bonding </a:t>
                      </a:r>
                      <a:endParaRPr lang="hu-HU" sz="800" dirty="0">
                        <a:effectLst/>
                        <a:latin typeface="Times New Roman"/>
                        <a:ea typeface="Times New Roman"/>
                      </a:endParaRPr>
                    </a:p>
                  </a:txBody>
                  <a:tcPr marL="36886" marR="36886" marT="0" marB="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gridSpan="5">
                  <a:txBody>
                    <a:bodyPr/>
                    <a:lstStyle/>
                    <a:p>
                      <a:pPr algn="ctr">
                        <a:lnSpc>
                          <a:spcPct val="115000"/>
                        </a:lnSpc>
                        <a:spcAft>
                          <a:spcPts val="0"/>
                        </a:spcAft>
                      </a:pPr>
                      <a:r>
                        <a:rPr lang="en-US" sz="700">
                          <a:effectLst/>
                        </a:rPr>
                        <a:t>Education</a:t>
                      </a:r>
                      <a:endParaRPr lang="hu-HU" sz="800">
                        <a:effectLst/>
                        <a:latin typeface="Times New Roman"/>
                        <a:ea typeface="Times New Roman"/>
                      </a:endParaRPr>
                    </a:p>
                  </a:txBody>
                  <a:tcPr marL="36886" marR="36886" marT="0" marB="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gridSpan="7">
                  <a:txBody>
                    <a:bodyPr/>
                    <a:lstStyle/>
                    <a:p>
                      <a:pPr algn="ctr">
                        <a:lnSpc>
                          <a:spcPct val="115000"/>
                        </a:lnSpc>
                        <a:spcAft>
                          <a:spcPts val="0"/>
                        </a:spcAft>
                      </a:pPr>
                      <a:r>
                        <a:rPr lang="en-US" sz="700">
                          <a:effectLst/>
                        </a:rPr>
                        <a:t>Health Care</a:t>
                      </a:r>
                      <a:endParaRPr lang="hu-HU" sz="800">
                        <a:effectLst/>
                        <a:latin typeface="Times New Roman"/>
                        <a:ea typeface="Times New Roman"/>
                      </a:endParaRPr>
                    </a:p>
                  </a:txBody>
                  <a:tcPr marL="36886" marR="36886" marT="0" marB="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gridSpan="6">
                  <a:txBody>
                    <a:bodyPr/>
                    <a:lstStyle/>
                    <a:p>
                      <a:pPr algn="ctr">
                        <a:lnSpc>
                          <a:spcPct val="115000"/>
                        </a:lnSpc>
                        <a:spcAft>
                          <a:spcPts val="0"/>
                        </a:spcAft>
                      </a:pPr>
                      <a:r>
                        <a:rPr lang="en-US" sz="700">
                          <a:effectLst/>
                        </a:rPr>
                        <a:t>Social assistance (aid) programs</a:t>
                      </a:r>
                      <a:endParaRPr lang="hu-HU" sz="800">
                        <a:effectLst/>
                        <a:latin typeface="Times New Roman"/>
                        <a:ea typeface="Times New Roman"/>
                      </a:endParaRPr>
                    </a:p>
                  </a:txBody>
                  <a:tcPr marL="36886" marR="36886" marT="0" marB="0" anchor="ct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158193">
                <a:tc gridSpan="15">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gridSpan="18">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225928">
                <a:tc gridSpan="15">
                  <a:txBody>
                    <a:bodyPr/>
                    <a:lstStyle/>
                    <a:p>
                      <a:pPr algn="ctr">
                        <a:lnSpc>
                          <a:spcPct val="115000"/>
                        </a:lnSpc>
                        <a:spcAft>
                          <a:spcPts val="0"/>
                        </a:spcAft>
                      </a:pPr>
                      <a:r>
                        <a:rPr lang="en-US" sz="700">
                          <a:effectLst/>
                        </a:rPr>
                        <a:t>Livelihood problems</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gridSpan="18">
                  <a:txBody>
                    <a:bodyPr/>
                    <a:lstStyle/>
                    <a:p>
                      <a:pPr algn="ctr">
                        <a:lnSpc>
                          <a:spcPct val="115000"/>
                        </a:lnSpc>
                        <a:spcAft>
                          <a:spcPts val="0"/>
                        </a:spcAft>
                      </a:pPr>
                      <a:r>
                        <a:rPr lang="en-US" sz="1200" b="1" dirty="0">
                          <a:effectLst/>
                        </a:rPr>
                        <a:t>Formal or Informal Organizations </a:t>
                      </a:r>
                      <a:endParaRPr lang="hu-HU" sz="1200" b="1" dirty="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327048">
                <a:tc gridSpan="4">
                  <a:txBody>
                    <a:bodyPr/>
                    <a:lstStyle/>
                    <a:p>
                      <a:pPr algn="ctr">
                        <a:lnSpc>
                          <a:spcPct val="115000"/>
                        </a:lnSpc>
                        <a:spcAft>
                          <a:spcPts val="0"/>
                        </a:spcAft>
                      </a:pPr>
                      <a:r>
                        <a:rPr lang="en-US" sz="700">
                          <a:effectLst/>
                        </a:rPr>
                        <a:t>Aging </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gridSpan="7">
                  <a:txBody>
                    <a:bodyPr/>
                    <a:lstStyle/>
                    <a:p>
                      <a:pPr algn="ctr">
                        <a:lnSpc>
                          <a:spcPct val="115000"/>
                        </a:lnSpc>
                        <a:spcAft>
                          <a:spcPts val="0"/>
                        </a:spcAft>
                      </a:pPr>
                      <a:r>
                        <a:rPr lang="en-US" sz="700">
                          <a:effectLst/>
                        </a:rPr>
                        <a:t>Incapacity </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gridSpan="4">
                  <a:txBody>
                    <a:bodyPr/>
                    <a:lstStyle/>
                    <a:p>
                      <a:pPr algn="ctr">
                        <a:lnSpc>
                          <a:spcPct val="115000"/>
                        </a:lnSpc>
                        <a:spcAft>
                          <a:spcPts val="0"/>
                        </a:spcAft>
                      </a:pPr>
                      <a:r>
                        <a:rPr lang="en-US" sz="700">
                          <a:effectLst/>
                        </a:rPr>
                        <a:t>Indebtedness</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gridSpan="8">
                  <a:txBody>
                    <a:bodyPr/>
                    <a:lstStyle/>
                    <a:p>
                      <a:pPr algn="ctr">
                        <a:lnSpc>
                          <a:spcPct val="115000"/>
                        </a:lnSpc>
                        <a:spcAft>
                          <a:spcPts val="0"/>
                        </a:spcAft>
                      </a:pPr>
                      <a:r>
                        <a:rPr lang="en-US" sz="700">
                          <a:effectLst/>
                        </a:rPr>
                        <a:t>Formal  organizations and institutions</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gridSpan="10">
                  <a:txBody>
                    <a:bodyPr/>
                    <a:lstStyle/>
                    <a:p>
                      <a:pPr algn="ctr">
                        <a:lnSpc>
                          <a:spcPct val="115000"/>
                        </a:lnSpc>
                        <a:spcAft>
                          <a:spcPts val="0"/>
                        </a:spcAft>
                      </a:pPr>
                      <a:r>
                        <a:rPr lang="en-US" sz="700">
                          <a:effectLst/>
                        </a:rPr>
                        <a:t>Informal organizations and connections </a:t>
                      </a:r>
                      <a:endParaRPr lang="hu-HU" sz="80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225928">
                <a:tc gridSpan="15">
                  <a:txBody>
                    <a:bodyPr/>
                    <a:lstStyle/>
                    <a:p>
                      <a:pPr algn="ctr">
                        <a:lnSpc>
                          <a:spcPct val="115000"/>
                        </a:lnSpc>
                        <a:spcAft>
                          <a:spcPts val="0"/>
                        </a:spcAft>
                      </a:pPr>
                      <a:r>
                        <a:rPr lang="en-US" sz="1200" b="1" dirty="0">
                          <a:effectLst/>
                        </a:rPr>
                        <a:t>Narrowing horizon</a:t>
                      </a:r>
                      <a:endParaRPr lang="hu-HU" sz="1200" b="1" dirty="0">
                        <a:effectLst/>
                        <a:latin typeface="Times New Roman"/>
                        <a:ea typeface="Times New Roman"/>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a:effectLst/>
                        </a:rPr>
                        <a:t> </a:t>
                      </a:r>
                      <a:endParaRPr lang="hu-HU" sz="800">
                        <a:effectLst/>
                        <a:latin typeface="Times New Roman"/>
                        <a:ea typeface="Times New Roman"/>
                      </a:endParaRPr>
                    </a:p>
                  </a:txBody>
                  <a:tcPr marL="36886" marR="36886" marT="0" marB="0"/>
                </a:tc>
                <a:tc rowSpan="3">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rowSpan="3">
                  <a:txBody>
                    <a:bodyPr/>
                    <a:lstStyle/>
                    <a:p>
                      <a:pPr marL="71755" marR="71755" algn="ctr">
                        <a:lnSpc>
                          <a:spcPct val="115000"/>
                        </a:lnSpc>
                        <a:spcAft>
                          <a:spcPts val="0"/>
                        </a:spcAft>
                      </a:pPr>
                      <a:r>
                        <a:rPr lang="en-US" sz="700">
                          <a:effectLst/>
                        </a:rPr>
                        <a:t>GOs</a:t>
                      </a:r>
                      <a:endParaRPr lang="hu-HU" sz="800">
                        <a:effectLst/>
                        <a:latin typeface="Times New Roman"/>
                        <a:ea typeface="Times New Roman"/>
                      </a:endParaRPr>
                    </a:p>
                  </a:txBody>
                  <a:tcPr marL="36886" marR="36886" marT="0" marB="0" vert="vert270" anchor="ctr"/>
                </a:tc>
                <a:tc rowSpan="3" gridSpan="2">
                  <a:txBody>
                    <a:bodyPr/>
                    <a:lstStyle/>
                    <a:p>
                      <a:pPr marL="71755" marR="71755" algn="ctr">
                        <a:lnSpc>
                          <a:spcPct val="115000"/>
                        </a:lnSpc>
                        <a:spcAft>
                          <a:spcPts val="0"/>
                        </a:spcAft>
                      </a:pPr>
                      <a:r>
                        <a:rPr lang="en-US" sz="700">
                          <a:effectLst/>
                        </a:rPr>
                        <a:t>Local Government organizations (LGOs)</a:t>
                      </a:r>
                      <a:endParaRPr lang="hu-HU" sz="800">
                        <a:effectLst/>
                        <a:latin typeface="Times New Roman"/>
                        <a:ea typeface="Times New Roman"/>
                      </a:endParaRPr>
                    </a:p>
                  </a:txBody>
                  <a:tcPr marL="36886" marR="36886" marT="0" marB="0" vert="vert270" anchor="ctr"/>
                </a:tc>
                <a:tc rowSpan="3" hMerge="1">
                  <a:txBody>
                    <a:bodyPr/>
                    <a:lstStyle/>
                    <a:p>
                      <a:endParaRPr lang="hu-HU"/>
                    </a:p>
                  </a:txBody>
                  <a:tcPr/>
                </a:tc>
                <a:tc rowSpan="3" gridSpan="3">
                  <a:txBody>
                    <a:bodyPr/>
                    <a:lstStyle/>
                    <a:p>
                      <a:pPr marL="71755" marR="71755" algn="ctr">
                        <a:lnSpc>
                          <a:spcPct val="115000"/>
                        </a:lnSpc>
                        <a:spcAft>
                          <a:spcPts val="0"/>
                        </a:spcAft>
                      </a:pPr>
                      <a:r>
                        <a:rPr lang="en-US" sz="700">
                          <a:effectLst/>
                        </a:rPr>
                        <a:t>NGOs</a:t>
                      </a:r>
                      <a:endParaRPr lang="hu-HU" sz="800">
                        <a:effectLst/>
                        <a:latin typeface="Times New Roman"/>
                        <a:ea typeface="Times New Roman"/>
                      </a:endParaRPr>
                    </a:p>
                  </a:txBody>
                  <a:tcPr marL="36886" marR="36886" marT="0" marB="0" vert="vert270" anchor="ctr"/>
                </a:tc>
                <a:tc rowSpan="3" hMerge="1">
                  <a:txBody>
                    <a:bodyPr/>
                    <a:lstStyle/>
                    <a:p>
                      <a:endParaRPr lang="hu-HU"/>
                    </a:p>
                  </a:txBody>
                  <a:tcPr/>
                </a:tc>
                <a:tc rowSpan="3" hMerge="1">
                  <a:txBody>
                    <a:bodyPr/>
                    <a:lstStyle/>
                    <a:p>
                      <a:endParaRPr lang="hu-HU"/>
                    </a:p>
                  </a:txBody>
                  <a:tcPr/>
                </a:tc>
                <a:tc rowSpan="3" gridSpan="2">
                  <a:txBody>
                    <a:bodyPr/>
                    <a:lstStyle/>
                    <a:p>
                      <a:pPr marL="71755" marR="71755" algn="ctr">
                        <a:lnSpc>
                          <a:spcPct val="115000"/>
                        </a:lnSpc>
                        <a:spcAft>
                          <a:spcPts val="0"/>
                        </a:spcAft>
                      </a:pPr>
                      <a:r>
                        <a:rPr lang="en-US" sz="700">
                          <a:effectLst/>
                        </a:rPr>
                        <a:t>Community-based Organizations  CBOs Civil organizations</a:t>
                      </a:r>
                      <a:endParaRPr lang="hu-HU" sz="800">
                        <a:effectLst/>
                        <a:latin typeface="Times New Roman"/>
                        <a:ea typeface="Times New Roman"/>
                      </a:endParaRPr>
                    </a:p>
                  </a:txBody>
                  <a:tcPr marL="36886" marR="36886" marT="0" marB="0" vert="vert270" anchor="ctr"/>
                </a:tc>
                <a:tc rowSpan="3" hMerge="1">
                  <a:txBody>
                    <a:bodyPr/>
                    <a:lstStyle/>
                    <a:p>
                      <a:endParaRPr lang="hu-HU"/>
                    </a:p>
                  </a:txBody>
                  <a:tcPr/>
                </a:tc>
                <a:tc rowSpan="3" gridSpan="2">
                  <a:txBody>
                    <a:bodyPr/>
                    <a:lstStyle/>
                    <a:p>
                      <a:pPr marL="71755" marR="71755" algn="ctr">
                        <a:lnSpc>
                          <a:spcPct val="115000"/>
                        </a:lnSpc>
                        <a:spcAft>
                          <a:spcPts val="0"/>
                        </a:spcAft>
                      </a:pPr>
                      <a:r>
                        <a:rPr lang="en-US" sz="700">
                          <a:effectLst/>
                        </a:rPr>
                        <a:t>Family - Relatives</a:t>
                      </a:r>
                      <a:endParaRPr lang="hu-HU" sz="800">
                        <a:effectLst/>
                        <a:latin typeface="Times New Roman"/>
                        <a:ea typeface="Times New Roman"/>
                      </a:endParaRPr>
                    </a:p>
                  </a:txBody>
                  <a:tcPr marL="36886" marR="36886" marT="0" marB="0" vert="vert270" anchor="ctr"/>
                </a:tc>
                <a:tc rowSpan="3" hMerge="1">
                  <a:txBody>
                    <a:bodyPr/>
                    <a:lstStyle/>
                    <a:p>
                      <a:endParaRPr lang="hu-HU"/>
                    </a:p>
                  </a:txBody>
                  <a:tcPr/>
                </a:tc>
                <a:tc rowSpan="3" gridSpan="3">
                  <a:txBody>
                    <a:bodyPr/>
                    <a:lstStyle/>
                    <a:p>
                      <a:pPr marL="71755" marR="71755" algn="ctr">
                        <a:lnSpc>
                          <a:spcPct val="115000"/>
                        </a:lnSpc>
                        <a:spcAft>
                          <a:spcPts val="0"/>
                        </a:spcAft>
                      </a:pPr>
                      <a:r>
                        <a:rPr lang="en-US" sz="700">
                          <a:effectLst/>
                        </a:rPr>
                        <a:t>Inform net-works</a:t>
                      </a:r>
                      <a:endParaRPr lang="hu-HU" sz="800">
                        <a:effectLst/>
                        <a:latin typeface="Times New Roman"/>
                        <a:ea typeface="Times New Roman"/>
                      </a:endParaRPr>
                    </a:p>
                  </a:txBody>
                  <a:tcPr marL="36886" marR="36886" marT="0" marB="0" vert="vert270" anchor="ctr"/>
                </a:tc>
                <a:tc rowSpan="3" hMerge="1">
                  <a:txBody>
                    <a:bodyPr/>
                    <a:lstStyle/>
                    <a:p>
                      <a:endParaRPr lang="hu-HU"/>
                    </a:p>
                  </a:txBody>
                  <a:tcPr/>
                </a:tc>
                <a:tc rowSpan="3" hMerge="1">
                  <a:txBody>
                    <a:bodyPr/>
                    <a:lstStyle/>
                    <a:p>
                      <a:endParaRPr lang="hu-HU"/>
                    </a:p>
                  </a:txBody>
                  <a:tcPr/>
                </a:tc>
                <a:tc rowSpan="3" gridSpan="2">
                  <a:txBody>
                    <a:bodyPr/>
                    <a:lstStyle/>
                    <a:p>
                      <a:pPr marL="71755" marR="71755" algn="ctr">
                        <a:lnSpc>
                          <a:spcPct val="115000"/>
                        </a:lnSpc>
                        <a:spcAft>
                          <a:spcPts val="0"/>
                        </a:spcAft>
                      </a:pPr>
                      <a:r>
                        <a:rPr lang="en-US" sz="700">
                          <a:effectLst/>
                        </a:rPr>
                        <a:t>Neighborhood</a:t>
                      </a:r>
                      <a:endParaRPr lang="hu-HU" sz="800">
                        <a:effectLst/>
                        <a:latin typeface="Times New Roman"/>
                        <a:ea typeface="Times New Roman"/>
                      </a:endParaRPr>
                    </a:p>
                  </a:txBody>
                  <a:tcPr marL="36886" marR="36886" marT="0" marB="0" vert="vert270" anchor="ctr"/>
                </a:tc>
                <a:tc rowSpan="3" hMerge="1">
                  <a:txBody>
                    <a:bodyPr/>
                    <a:lstStyle/>
                    <a:p>
                      <a:endParaRPr lang="hu-HU"/>
                    </a:p>
                  </a:txBody>
                  <a:tcPr/>
                </a:tc>
                <a:tc rowSpan="3" gridSpan="2">
                  <a:txBody>
                    <a:bodyPr/>
                    <a:lstStyle/>
                    <a:p>
                      <a:pPr marL="71755" marR="71755" algn="ctr">
                        <a:lnSpc>
                          <a:spcPct val="115000"/>
                        </a:lnSpc>
                        <a:spcAft>
                          <a:spcPts val="0"/>
                        </a:spcAft>
                      </a:pPr>
                      <a:r>
                        <a:rPr lang="en-US" sz="700">
                          <a:effectLst/>
                        </a:rPr>
                        <a:t>Friendship</a:t>
                      </a:r>
                      <a:endParaRPr lang="hu-HU" sz="800">
                        <a:effectLst/>
                        <a:latin typeface="Times New Roman"/>
                        <a:ea typeface="Times New Roman"/>
                      </a:endParaRPr>
                    </a:p>
                  </a:txBody>
                  <a:tcPr marL="36886" marR="36886" marT="0" marB="0" vert="vert270" anchor="ctr"/>
                </a:tc>
                <a:tc rowSpan="3" hMerge="1">
                  <a:txBody>
                    <a:bodyPr/>
                    <a:lstStyle/>
                    <a:p>
                      <a:endParaRPr lang="hu-HU"/>
                    </a:p>
                  </a:txBody>
                  <a:tcPr/>
                </a:tc>
                <a:tc rowSpan="3">
                  <a:txBody>
                    <a:bodyPr/>
                    <a:lstStyle/>
                    <a:p>
                      <a:pPr marL="71755" marR="71755" algn="ctr">
                        <a:lnSpc>
                          <a:spcPct val="115000"/>
                        </a:lnSpc>
                        <a:spcAft>
                          <a:spcPts val="0"/>
                        </a:spcAft>
                      </a:pPr>
                      <a:r>
                        <a:rPr lang="hu-HU" sz="700">
                          <a:effectLst/>
                        </a:rPr>
                        <a:t>Professional relationships</a:t>
                      </a:r>
                      <a:endParaRPr lang="hu-HU" sz="800">
                        <a:effectLst/>
                        <a:latin typeface="Times New Roman"/>
                        <a:ea typeface="Times New Roman"/>
                      </a:endParaRPr>
                    </a:p>
                  </a:txBody>
                  <a:tcPr marL="36886" marR="36886" marT="0" marB="0" vert="vert270" anchor="ctr"/>
                </a:tc>
              </a:tr>
              <a:tr h="538604">
                <a:tc gridSpan="15">
                  <a:txBody>
                    <a:bodyPr/>
                    <a:lstStyle/>
                    <a:p>
                      <a:pPr algn="ctr">
                        <a:lnSpc>
                          <a:spcPct val="115000"/>
                        </a:lnSpc>
                        <a:spcAft>
                          <a:spcPts val="0"/>
                        </a:spcAft>
                      </a:pPr>
                      <a:endParaRPr lang="hu-HU" sz="800" dirty="0">
                        <a:effectLst/>
                      </a:endParaRPr>
                    </a:p>
                    <a:p>
                      <a:pPr>
                        <a:lnSpc>
                          <a:spcPct val="115000"/>
                        </a:lnSpc>
                      </a:pPr>
                      <a:r>
                        <a:rPr lang="en-US" sz="1000" dirty="0" smtClean="0">
                          <a:effectLst/>
                        </a:rPr>
                        <a:t>Social </a:t>
                      </a:r>
                      <a:r>
                        <a:rPr lang="en-US" sz="1000" dirty="0">
                          <a:effectLst/>
                        </a:rPr>
                        <a:t>problems</a:t>
                      </a:r>
                      <a:r>
                        <a:rPr lang="hu-HU" sz="900" dirty="0">
                          <a:effectLst/>
                        </a:rPr>
                        <a:t> </a:t>
                      </a:r>
                      <a:endParaRPr lang="hu-HU" sz="900" dirty="0">
                        <a:effectLst/>
                        <a:latin typeface="Calibri"/>
                      </a:endParaRPr>
                    </a:p>
                  </a:txBody>
                  <a:tcPr marL="36886" marR="36886" marT="0" marB="0"/>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vMerge="1">
                  <a:txBody>
                    <a:bodyPr/>
                    <a:lstStyle/>
                    <a:p>
                      <a:endParaRPr lang="hu-HU"/>
                    </a:p>
                  </a:txBody>
                  <a:tcPr/>
                </a:tc>
                <a:tc vMerge="1">
                  <a:txBody>
                    <a:bodyPr/>
                    <a:lstStyle/>
                    <a:p>
                      <a:endParaRPr lang="hu-HU"/>
                    </a:p>
                  </a:txBody>
                  <a:tcPr/>
                </a:tc>
                <a:tc gridSpan="2" vMerge="1">
                  <a:txBody>
                    <a:bodyPr/>
                    <a:lstStyle/>
                    <a:p>
                      <a:endParaRPr lang="hu-HU"/>
                    </a:p>
                  </a:txBody>
                  <a:tcPr/>
                </a:tc>
                <a:tc hMerge="1" vMerge="1">
                  <a:txBody>
                    <a:bodyPr/>
                    <a:lstStyle/>
                    <a:p>
                      <a:endParaRPr lang="hu-HU"/>
                    </a:p>
                  </a:txBody>
                  <a:tcPr/>
                </a:tc>
                <a:tc gridSpan="3" vMerge="1">
                  <a:txBody>
                    <a:bodyPr/>
                    <a:lstStyle/>
                    <a:p>
                      <a:endParaRPr lang="hu-HU"/>
                    </a:p>
                  </a:txBody>
                  <a:tcPr/>
                </a:tc>
                <a:tc hMerge="1"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3" vMerge="1">
                  <a:txBody>
                    <a:bodyPr/>
                    <a:lstStyle/>
                    <a:p>
                      <a:endParaRPr lang="hu-HU"/>
                    </a:p>
                  </a:txBody>
                  <a:tcPr/>
                </a:tc>
                <a:tc hMerge="1"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vMerge="1">
                  <a:txBody>
                    <a:bodyPr/>
                    <a:lstStyle/>
                    <a:p>
                      <a:endParaRPr lang="hu-HU"/>
                    </a:p>
                  </a:txBody>
                  <a:tcPr/>
                </a:tc>
              </a:tr>
              <a:tr h="1561173">
                <a:tc>
                  <a:txBody>
                    <a:bodyPr/>
                    <a:lstStyle/>
                    <a:p>
                      <a:pPr marL="71755" marR="71755" algn="ctr">
                        <a:lnSpc>
                          <a:spcPct val="115000"/>
                        </a:lnSpc>
                        <a:spcAft>
                          <a:spcPts val="0"/>
                        </a:spcAft>
                      </a:pPr>
                      <a:endParaRPr lang="hu-HU" sz="800">
                        <a:effectLst/>
                      </a:endParaRPr>
                    </a:p>
                    <a:p>
                      <a:pPr>
                        <a:lnSpc>
                          <a:spcPct val="115000"/>
                        </a:lnSpc>
                        <a:spcAft>
                          <a:spcPts val="0"/>
                        </a:spcAft>
                      </a:pPr>
                      <a:r>
                        <a:rPr lang="en-US" sz="800">
                          <a:effectLst/>
                        </a:rPr>
                        <a:t>Adequate needs</a:t>
                      </a:r>
                      <a:endParaRPr lang="hu-HU" sz="800">
                        <a:effectLst/>
                      </a:endParaRPr>
                    </a:p>
                    <a:p>
                      <a:pPr>
                        <a:lnSpc>
                          <a:spcPct val="115000"/>
                        </a:lnSpc>
                      </a:pPr>
                      <a:r>
                        <a:rPr lang="en-GB" sz="700">
                          <a:effectLst/>
                        </a:rPr>
                        <a:t> </a:t>
                      </a:r>
                      <a:r>
                        <a:rPr lang="hu-HU" sz="700">
                          <a:effectLst/>
                        </a:rPr>
                        <a:t>Social and regional inequalities </a:t>
                      </a:r>
                      <a:endParaRPr lang="hu-HU" sz="900">
                        <a:effectLst/>
                        <a:latin typeface="Calibri"/>
                      </a:endParaRPr>
                    </a:p>
                  </a:txBody>
                  <a:tcPr marL="36886" marR="36886" marT="0" marB="0" vert="vert270" anchor="ctr"/>
                </a:tc>
                <a:tc gridSpan="2">
                  <a:txBody>
                    <a:bodyPr/>
                    <a:lstStyle/>
                    <a:p>
                      <a:pPr marL="71755" marR="71755" algn="ctr">
                        <a:lnSpc>
                          <a:spcPct val="115000"/>
                        </a:lnSpc>
                        <a:spcAft>
                          <a:spcPts val="0"/>
                        </a:spcAft>
                      </a:pPr>
                      <a:r>
                        <a:rPr lang="en-US" sz="700">
                          <a:effectLst/>
                        </a:rPr>
                        <a:t>Limited ability to work</a:t>
                      </a:r>
                      <a:endParaRPr lang="hu-HU" sz="800">
                        <a:effectLst/>
                        <a:latin typeface="Times New Roman"/>
                        <a:ea typeface="Times New Roman"/>
                      </a:endParaRPr>
                    </a:p>
                  </a:txBody>
                  <a:tcPr marL="36886" marR="36886" marT="0" marB="0" vert="vert270" anchor="ctr"/>
                </a:tc>
                <a:tc hMerge="1">
                  <a:txBody>
                    <a:bodyPr/>
                    <a:lstStyle/>
                    <a:p>
                      <a:endParaRPr lang="hu-HU"/>
                    </a:p>
                  </a:txBody>
                  <a:tcPr/>
                </a:tc>
                <a:tc>
                  <a:txBody>
                    <a:bodyPr/>
                    <a:lstStyle/>
                    <a:p>
                      <a:pPr marL="71755" marR="71755" algn="ctr">
                        <a:lnSpc>
                          <a:spcPct val="115000"/>
                        </a:lnSpc>
                        <a:spcAft>
                          <a:spcPts val="0"/>
                        </a:spcAft>
                      </a:pPr>
                      <a:r>
                        <a:rPr lang="en-US" sz="700">
                          <a:effectLst/>
                        </a:rPr>
                        <a:t>Homelessness</a:t>
                      </a:r>
                      <a:endParaRPr lang="hu-HU" sz="800">
                        <a:effectLst/>
                        <a:latin typeface="Times New Roman"/>
                        <a:ea typeface="Times New Roman"/>
                      </a:endParaRPr>
                    </a:p>
                  </a:txBody>
                  <a:tcPr marL="36886" marR="36886" marT="0" marB="0" vert="vert270" anchor="ctr"/>
                </a:tc>
                <a:tc gridSpan="2">
                  <a:txBody>
                    <a:bodyPr/>
                    <a:lstStyle/>
                    <a:p>
                      <a:pPr marL="71755" marR="71755" algn="ctr">
                        <a:lnSpc>
                          <a:spcPct val="115000"/>
                        </a:lnSpc>
                        <a:spcAft>
                          <a:spcPts val="0"/>
                        </a:spcAft>
                      </a:pPr>
                      <a:r>
                        <a:rPr lang="hu-HU" sz="700">
                          <a:effectLst/>
                        </a:rPr>
                        <a:t>Deviant behavior: alcoholism, drug addiction, crime</a:t>
                      </a:r>
                      <a:endParaRPr lang="hu-HU" sz="800">
                        <a:effectLst/>
                        <a:latin typeface="Times New Roman"/>
                        <a:ea typeface="Times New Roman"/>
                      </a:endParaRPr>
                    </a:p>
                  </a:txBody>
                  <a:tcPr marL="36886" marR="36886" marT="0" marB="0" vert="vert270" anchor="ctr"/>
                </a:tc>
                <a:tc hMerge="1">
                  <a:txBody>
                    <a:bodyPr/>
                    <a:lstStyle/>
                    <a:p>
                      <a:endParaRPr lang="hu-HU"/>
                    </a:p>
                  </a:txBody>
                  <a:tcPr/>
                </a:tc>
                <a:tc gridSpan="2">
                  <a:txBody>
                    <a:bodyPr/>
                    <a:lstStyle/>
                    <a:p>
                      <a:pPr marL="71755" marR="71755" algn="ctr">
                        <a:lnSpc>
                          <a:spcPct val="115000"/>
                        </a:lnSpc>
                        <a:spcAft>
                          <a:spcPts val="0"/>
                        </a:spcAft>
                      </a:pPr>
                      <a:r>
                        <a:rPr lang="hu-HU" sz="700">
                          <a:effectLst/>
                        </a:rPr>
                        <a:t>Anomie: problems of integration, exclusion, suicide</a:t>
                      </a:r>
                      <a:endParaRPr lang="hu-HU" sz="800">
                        <a:effectLst/>
                        <a:latin typeface="Times New Roman"/>
                        <a:ea typeface="Times New Roman"/>
                      </a:endParaRPr>
                    </a:p>
                  </a:txBody>
                  <a:tcPr marL="36886" marR="36886" marT="0" marB="0" vert="vert270" anchor="ctr"/>
                </a:tc>
                <a:tc hMerge="1">
                  <a:txBody>
                    <a:bodyPr/>
                    <a:lstStyle/>
                    <a:p>
                      <a:endParaRPr lang="hu-HU"/>
                    </a:p>
                  </a:txBody>
                  <a:tcPr/>
                </a:tc>
                <a:tc gridSpan="2">
                  <a:txBody>
                    <a:bodyPr/>
                    <a:lstStyle/>
                    <a:p>
                      <a:pPr marL="71755" marR="71755" algn="ctr">
                        <a:lnSpc>
                          <a:spcPct val="115000"/>
                        </a:lnSpc>
                        <a:spcAft>
                          <a:spcPts val="0"/>
                        </a:spcAft>
                      </a:pPr>
                      <a:r>
                        <a:rPr lang="en-US" sz="700">
                          <a:effectLst/>
                        </a:rPr>
                        <a:t>Poverty</a:t>
                      </a:r>
                      <a:endParaRPr lang="hu-HU" sz="800">
                        <a:effectLst/>
                        <a:latin typeface="Times New Roman"/>
                        <a:ea typeface="Times New Roman"/>
                      </a:endParaRPr>
                    </a:p>
                  </a:txBody>
                  <a:tcPr marL="36886" marR="36886" marT="0" marB="0" vert="vert270" anchor="ctr"/>
                </a:tc>
                <a:tc hMerge="1">
                  <a:txBody>
                    <a:bodyPr/>
                    <a:lstStyle/>
                    <a:p>
                      <a:endParaRPr lang="hu-HU"/>
                    </a:p>
                  </a:txBody>
                  <a:tcPr/>
                </a:tc>
                <a:tc gridSpan="2">
                  <a:txBody>
                    <a:bodyPr/>
                    <a:lstStyle/>
                    <a:p>
                      <a:pPr marL="71755" marR="71755" algn="ctr">
                        <a:lnSpc>
                          <a:spcPct val="115000"/>
                        </a:lnSpc>
                        <a:spcAft>
                          <a:spcPts val="0"/>
                        </a:spcAft>
                      </a:pPr>
                      <a:r>
                        <a:rPr lang="en-US" sz="700" dirty="0">
                          <a:effectLst/>
                        </a:rPr>
                        <a:t>Unemployment</a:t>
                      </a:r>
                      <a:endParaRPr lang="hu-HU" sz="800" dirty="0">
                        <a:effectLst/>
                        <a:latin typeface="Times New Roman"/>
                        <a:ea typeface="Times New Roman"/>
                      </a:endParaRPr>
                    </a:p>
                  </a:txBody>
                  <a:tcPr marL="36886" marR="36886" marT="0" marB="0" vert="vert270" anchor="ctr"/>
                </a:tc>
                <a:tc hMerge="1">
                  <a:txBody>
                    <a:bodyPr/>
                    <a:lstStyle/>
                    <a:p>
                      <a:endParaRPr lang="hu-HU"/>
                    </a:p>
                  </a:txBody>
                  <a:tcPr/>
                </a:tc>
                <a:tc gridSpan="2">
                  <a:txBody>
                    <a:bodyPr/>
                    <a:lstStyle/>
                    <a:p>
                      <a:pPr marL="71755" marR="71755" algn="ctr">
                        <a:lnSpc>
                          <a:spcPct val="115000"/>
                        </a:lnSpc>
                        <a:spcAft>
                          <a:spcPts val="0"/>
                        </a:spcAft>
                      </a:pPr>
                      <a:r>
                        <a:rPr lang="hu-HU" sz="700">
                          <a:effectLst/>
                        </a:rPr>
                        <a:t>Social marginalization and segregation</a:t>
                      </a:r>
                      <a:endParaRPr lang="hu-HU" sz="800">
                        <a:effectLst/>
                        <a:latin typeface="Times New Roman"/>
                        <a:ea typeface="Times New Roman"/>
                      </a:endParaRPr>
                    </a:p>
                  </a:txBody>
                  <a:tcPr marL="36886" marR="36886" marT="0" marB="0" vert="vert270" anchor="ctr"/>
                </a:tc>
                <a:tc hMerge="1">
                  <a:txBody>
                    <a:bodyPr/>
                    <a:lstStyle/>
                    <a:p>
                      <a:endParaRPr lang="hu-HU"/>
                    </a:p>
                  </a:txBody>
                  <a:tcPr/>
                </a:tc>
                <a:tc>
                  <a:txBody>
                    <a:bodyPr/>
                    <a:lstStyle/>
                    <a:p>
                      <a:pPr marL="71755" marR="71755" algn="ctr">
                        <a:lnSpc>
                          <a:spcPct val="115000"/>
                        </a:lnSpc>
                        <a:spcAft>
                          <a:spcPts val="0"/>
                        </a:spcAft>
                      </a:pPr>
                      <a:r>
                        <a:rPr lang="en-US" sz="700">
                          <a:effectLst/>
                        </a:rPr>
                        <a:t>Persecution for political and economic reasons (war refugees)</a:t>
                      </a:r>
                      <a:endParaRPr lang="hu-HU" sz="800">
                        <a:effectLst/>
                        <a:latin typeface="Times New Roman"/>
                        <a:ea typeface="Times New Roman"/>
                      </a:endParaRPr>
                    </a:p>
                  </a:txBody>
                  <a:tcPr marL="36886" marR="36886" marT="0" marB="0" vert="vert270" anchor="ctr"/>
                </a:tc>
                <a:tc>
                  <a:txBody>
                    <a:bodyPr/>
                    <a:lstStyle/>
                    <a:p>
                      <a:pPr algn="ctr">
                        <a:lnSpc>
                          <a:spcPct val="115000"/>
                        </a:lnSpc>
                        <a:spcAft>
                          <a:spcPts val="0"/>
                        </a:spcAft>
                      </a:pPr>
                      <a:r>
                        <a:rPr lang="en-US" sz="700" dirty="0">
                          <a:effectLst/>
                        </a:rPr>
                        <a:t> </a:t>
                      </a:r>
                      <a:endParaRPr lang="hu-HU" sz="800" dirty="0">
                        <a:effectLst/>
                        <a:latin typeface="Times New Roman"/>
                        <a:ea typeface="Times New Roman"/>
                      </a:endParaRPr>
                    </a:p>
                  </a:txBody>
                  <a:tcPr marL="36886" marR="36886" marT="0" marB="0"/>
                </a:tc>
                <a:tc vMerge="1">
                  <a:txBody>
                    <a:bodyPr/>
                    <a:lstStyle/>
                    <a:p>
                      <a:endParaRPr lang="hu-HU"/>
                    </a:p>
                  </a:txBody>
                  <a:tcPr/>
                </a:tc>
                <a:tc vMerge="1">
                  <a:txBody>
                    <a:bodyPr/>
                    <a:lstStyle/>
                    <a:p>
                      <a:endParaRPr lang="hu-HU"/>
                    </a:p>
                  </a:txBody>
                  <a:tcPr/>
                </a:tc>
                <a:tc gridSpan="2" vMerge="1">
                  <a:txBody>
                    <a:bodyPr/>
                    <a:lstStyle/>
                    <a:p>
                      <a:endParaRPr lang="hu-HU"/>
                    </a:p>
                  </a:txBody>
                  <a:tcPr/>
                </a:tc>
                <a:tc hMerge="1" vMerge="1">
                  <a:txBody>
                    <a:bodyPr/>
                    <a:lstStyle/>
                    <a:p>
                      <a:endParaRPr lang="hu-HU"/>
                    </a:p>
                  </a:txBody>
                  <a:tcPr/>
                </a:tc>
                <a:tc gridSpan="3" vMerge="1">
                  <a:txBody>
                    <a:bodyPr/>
                    <a:lstStyle/>
                    <a:p>
                      <a:endParaRPr lang="hu-HU"/>
                    </a:p>
                  </a:txBody>
                  <a:tcPr/>
                </a:tc>
                <a:tc hMerge="1"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3" vMerge="1">
                  <a:txBody>
                    <a:bodyPr/>
                    <a:lstStyle/>
                    <a:p>
                      <a:endParaRPr lang="hu-HU"/>
                    </a:p>
                  </a:txBody>
                  <a:tcPr/>
                </a:tc>
                <a:tc hMerge="1"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tc vMerge="1">
                  <a:txBody>
                    <a:bodyPr/>
                    <a:lstStyle/>
                    <a:p>
                      <a:endParaRPr lang="hu-HU"/>
                    </a:p>
                  </a:txBody>
                  <a:tcPr/>
                </a:tc>
              </a:tr>
            </a:tbl>
          </a:graphicData>
        </a:graphic>
      </p:graphicFrame>
      <p:sp>
        <p:nvSpPr>
          <p:cNvPr id="4" name="Jobbra nyíl 3"/>
          <p:cNvSpPr>
            <a:spLocks noChangeArrowheads="1"/>
          </p:cNvSpPr>
          <p:nvPr/>
        </p:nvSpPr>
        <p:spPr bwMode="auto">
          <a:xfrm>
            <a:off x="3393322" y="4708358"/>
            <a:ext cx="1179061" cy="808875"/>
          </a:xfrm>
          <a:prstGeom prst="rightArrow">
            <a:avLst>
              <a:gd name="adj1" fmla="val 50000"/>
              <a:gd name="adj2" fmla="val 25892"/>
            </a:avLst>
          </a:prstGeom>
          <a:gradFill rotWithShape="0">
            <a:gsLst>
              <a:gs pos="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r>
              <a:rPr lang="en-US" sz="1200" dirty="0" smtClean="0"/>
              <a:t>Adequate</a:t>
            </a:r>
          </a:p>
          <a:p>
            <a:r>
              <a:rPr lang="en-US" sz="1200" dirty="0" smtClean="0"/>
              <a:t>needs</a:t>
            </a:r>
            <a:endParaRPr lang="en-US" sz="1200" dirty="0"/>
          </a:p>
        </p:txBody>
      </p:sp>
      <p:sp>
        <p:nvSpPr>
          <p:cNvPr id="5" name="Balra nyíl 4"/>
          <p:cNvSpPr>
            <a:spLocks noChangeArrowheads="1"/>
          </p:cNvSpPr>
          <p:nvPr/>
        </p:nvSpPr>
        <p:spPr bwMode="auto">
          <a:xfrm>
            <a:off x="4662942" y="1558925"/>
            <a:ext cx="1311554" cy="914400"/>
          </a:xfrm>
          <a:prstGeom prst="leftArrow">
            <a:avLst>
              <a:gd name="adj1" fmla="val 50000"/>
              <a:gd name="adj2" fmla="val 26701"/>
            </a:avLst>
          </a:prstGeom>
          <a:gradFill rotWithShape="0">
            <a:gsLst>
              <a:gs pos="0">
                <a:srgbClr val="FFFFFF">
                  <a:gamma/>
                  <a:shade val="46275"/>
                  <a:invGamma/>
                </a:srgbClr>
              </a:gs>
              <a:gs pos="100000">
                <a:srgbClr val="FFFFFF"/>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0"/>
              </a:spcAft>
            </a:pPr>
            <a:r>
              <a:rPr lang="en-US" sz="1200" dirty="0"/>
              <a:t>Adequate action</a:t>
            </a:r>
            <a:endParaRPr lang="hu-HU" sz="1200" dirty="0"/>
          </a:p>
        </p:txBody>
      </p:sp>
      <p:sp>
        <p:nvSpPr>
          <p:cNvPr id="6" name="Szövegdoboz 8"/>
          <p:cNvSpPr txBox="1">
            <a:spLocks noChangeArrowheads="1"/>
          </p:cNvSpPr>
          <p:nvPr/>
        </p:nvSpPr>
        <p:spPr bwMode="auto">
          <a:xfrm>
            <a:off x="4033838" y="1651000"/>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Szövegdoboz 10"/>
          <p:cNvSpPr txBox="1">
            <a:spLocks noChangeArrowheads="1"/>
          </p:cNvSpPr>
          <p:nvPr/>
        </p:nvSpPr>
        <p:spPr bwMode="auto">
          <a:xfrm>
            <a:off x="5770563" y="1719263"/>
            <a:ext cx="822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zövegdoboz 14"/>
          <p:cNvSpPr txBox="1">
            <a:spLocks noChangeArrowheads="1"/>
          </p:cNvSpPr>
          <p:nvPr/>
        </p:nvSpPr>
        <p:spPr bwMode="auto">
          <a:xfrm>
            <a:off x="2984012" y="345232"/>
            <a:ext cx="3357860" cy="419472"/>
          </a:xfrm>
          <a:prstGeom prst="rect">
            <a:avLst/>
          </a:prstGeom>
          <a:gradFill rotWithShape="0">
            <a:gsLst>
              <a:gs pos="0">
                <a:srgbClr val="FFFFFF"/>
              </a:gs>
              <a:gs pos="100000">
                <a:srgbClr val="767676"/>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Political and Societal Process on National level</a:t>
            </a:r>
            <a:endParaRPr kumimoji="0" lang="en-GB" altLang="hu-H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Egyenes összekötő 8"/>
          <p:cNvCxnSpPr>
            <a:cxnSpLocks noChangeShapeType="1"/>
          </p:cNvCxnSpPr>
          <p:nvPr/>
        </p:nvCxnSpPr>
        <p:spPr bwMode="auto">
          <a:xfrm>
            <a:off x="5349019" y="980728"/>
            <a:ext cx="274638" cy="274637"/>
          </a:xfrm>
          <a:prstGeom prst="line">
            <a:avLst/>
          </a:prstGeom>
          <a:noFill/>
          <a:ln w="88900">
            <a:solidFill>
              <a:srgbClr val="C0C0C0"/>
            </a:solidFill>
            <a:round/>
            <a:headEnd/>
            <a:tailEnd type="stealth" w="med" len="med"/>
          </a:ln>
          <a:extLst>
            <a:ext uri="{909E8E84-426E-40DD-AFC4-6F175D3DCCD1}">
              <a14:hiddenFill xmlns:a14="http://schemas.microsoft.com/office/drawing/2010/main">
                <a:noFill/>
              </a14:hiddenFill>
            </a:ext>
          </a:extLst>
        </p:spPr>
      </p:cxnSp>
      <p:cxnSp>
        <p:nvCxnSpPr>
          <p:cNvPr id="10" name="Egyenes összekötő 9"/>
          <p:cNvCxnSpPr>
            <a:cxnSpLocks noChangeShapeType="1"/>
          </p:cNvCxnSpPr>
          <p:nvPr/>
        </p:nvCxnSpPr>
        <p:spPr bwMode="auto">
          <a:xfrm flipH="1">
            <a:off x="3744160" y="980728"/>
            <a:ext cx="274637" cy="274637"/>
          </a:xfrm>
          <a:prstGeom prst="line">
            <a:avLst/>
          </a:prstGeom>
          <a:noFill/>
          <a:ln w="88900">
            <a:solidFill>
              <a:srgbClr val="C0C0C0"/>
            </a:solidFill>
            <a:round/>
            <a:headEnd/>
            <a:tailEnd type="stealth" w="med" len="med"/>
          </a:ln>
          <a:extLst>
            <a:ext uri="{909E8E84-426E-40DD-AFC4-6F175D3DCCD1}">
              <a14:hiddenFill xmlns:a14="http://schemas.microsoft.com/office/drawing/2010/main">
                <a:noFill/>
              </a14:hiddenFill>
            </a:ext>
          </a:extLst>
        </p:spPr>
      </p:cxnSp>
      <p:sp>
        <p:nvSpPr>
          <p:cNvPr id="11" name="Szövegdoboz 1"/>
          <p:cNvSpPr txBox="1">
            <a:spLocks noChangeArrowheads="1"/>
          </p:cNvSpPr>
          <p:nvPr/>
        </p:nvSpPr>
        <p:spPr bwMode="auto">
          <a:xfrm>
            <a:off x="2936875" y="6395244"/>
            <a:ext cx="3657600" cy="274637"/>
          </a:xfrm>
          <a:prstGeom prst="rect">
            <a:avLst/>
          </a:prstGeom>
          <a:gradFill rotWithShape="0">
            <a:gsLst>
              <a:gs pos="0">
                <a:srgbClr val="FFFFFF"/>
              </a:gs>
              <a:gs pos="100000">
                <a:srgbClr val="767676"/>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hu-HU"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Local culture and tradition</a:t>
            </a:r>
            <a:endParaRPr kumimoji="0" lang="en-US" altLang="hu-H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Egyenes összekötő 11"/>
          <p:cNvCxnSpPr>
            <a:cxnSpLocks noChangeShapeType="1"/>
          </p:cNvCxnSpPr>
          <p:nvPr/>
        </p:nvCxnSpPr>
        <p:spPr bwMode="auto">
          <a:xfrm flipH="1" flipV="1">
            <a:off x="4110038" y="7921625"/>
            <a:ext cx="274637" cy="273050"/>
          </a:xfrm>
          <a:prstGeom prst="line">
            <a:avLst/>
          </a:prstGeom>
          <a:noFill/>
          <a:ln w="88900">
            <a:solidFill>
              <a:srgbClr val="C0C0C0"/>
            </a:solidFill>
            <a:round/>
            <a:headEnd/>
            <a:tailEnd type="stealth" w="med" len="med"/>
          </a:ln>
          <a:extLst>
            <a:ext uri="{909E8E84-426E-40DD-AFC4-6F175D3DCCD1}">
              <a14:hiddenFill xmlns:a14="http://schemas.microsoft.com/office/drawing/2010/main">
                <a:noFill/>
              </a14:hiddenFill>
            </a:ext>
          </a:extLst>
        </p:spPr>
      </p:cxnSp>
      <p:cxnSp>
        <p:nvCxnSpPr>
          <p:cNvPr id="13" name="Egyenes összekötő 12"/>
          <p:cNvCxnSpPr>
            <a:cxnSpLocks noChangeShapeType="1"/>
          </p:cNvCxnSpPr>
          <p:nvPr/>
        </p:nvCxnSpPr>
        <p:spPr bwMode="auto">
          <a:xfrm flipV="1">
            <a:off x="8042275" y="7921625"/>
            <a:ext cx="274638" cy="274638"/>
          </a:xfrm>
          <a:prstGeom prst="line">
            <a:avLst/>
          </a:prstGeom>
          <a:noFill/>
          <a:ln w="88900">
            <a:solidFill>
              <a:srgbClr val="C0C0C0"/>
            </a:solidFill>
            <a:round/>
            <a:headEnd/>
            <a:tailEnd type="stealth" w="med" len="med"/>
          </a:ln>
          <a:extLst>
            <a:ext uri="{909E8E84-426E-40DD-AFC4-6F175D3DCCD1}">
              <a14:hiddenFill xmlns:a14="http://schemas.microsoft.com/office/drawing/2010/main">
                <a:noFill/>
              </a14:hiddenFill>
            </a:ext>
          </a:extLst>
        </p:spPr>
      </p:cxnSp>
      <p:sp>
        <p:nvSpPr>
          <p:cNvPr id="14" name="Jobbra nyíl 13"/>
          <p:cNvSpPr>
            <a:spLocks noChangeArrowheads="1"/>
          </p:cNvSpPr>
          <p:nvPr/>
        </p:nvSpPr>
        <p:spPr bwMode="auto">
          <a:xfrm>
            <a:off x="3393323" y="1544638"/>
            <a:ext cx="1179061" cy="942975"/>
          </a:xfrm>
          <a:prstGeom prst="rightArrow">
            <a:avLst>
              <a:gd name="adj1" fmla="val 50000"/>
              <a:gd name="adj2" fmla="val 25892"/>
            </a:avLst>
          </a:prstGeom>
          <a:gradFill rotWithShape="0">
            <a:gsLst>
              <a:gs pos="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0"/>
              </a:spcAft>
            </a:pPr>
            <a:r>
              <a:rPr lang="en-US" sz="1200" dirty="0"/>
              <a:t>Legitimate needs</a:t>
            </a:r>
            <a:endParaRPr lang="hu-HU" sz="1200" dirty="0"/>
          </a:p>
        </p:txBody>
      </p:sp>
      <p:sp>
        <p:nvSpPr>
          <p:cNvPr id="15" name="Szövegdoboz 5"/>
          <p:cNvSpPr txBox="1">
            <a:spLocks noChangeArrowheads="1"/>
          </p:cNvSpPr>
          <p:nvPr/>
        </p:nvSpPr>
        <p:spPr bwMode="auto">
          <a:xfrm>
            <a:off x="4033838" y="2144713"/>
            <a:ext cx="73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Balra nyíl 15"/>
          <p:cNvSpPr>
            <a:spLocks noChangeArrowheads="1"/>
          </p:cNvSpPr>
          <p:nvPr/>
        </p:nvSpPr>
        <p:spPr bwMode="auto">
          <a:xfrm>
            <a:off x="4662942" y="4708359"/>
            <a:ext cx="1135171" cy="808874"/>
          </a:xfrm>
          <a:prstGeom prst="leftArrow">
            <a:avLst>
              <a:gd name="adj1" fmla="val 50000"/>
              <a:gd name="adj2" fmla="val 25000"/>
            </a:avLst>
          </a:prstGeom>
          <a:gradFill rotWithShape="0">
            <a:gsLst>
              <a:gs pos="0">
                <a:srgbClr val="FFFFFF">
                  <a:gamma/>
                  <a:shade val="46275"/>
                  <a:invGamma/>
                </a:srgbClr>
              </a:gs>
              <a:gs pos="100000">
                <a:srgbClr val="FFFFFF"/>
              </a:gs>
            </a:gsLst>
            <a:lin ang="0" scaled="1"/>
          </a:gradFill>
          <a:ln w="9525">
            <a:solidFill>
              <a:srgbClr val="000000"/>
            </a:solidFill>
            <a:miter lim="800000"/>
            <a:headEnd/>
            <a:tailEnd/>
          </a:ln>
        </p:spPr>
        <p:txBody>
          <a:bodyPr rot="0" vert="horz" wrap="square" lIns="91440" tIns="45720" rIns="91440" bIns="45720" anchor="t" anchorCtr="0" upright="1">
            <a:noAutofit/>
          </a:bodyPr>
          <a:lstStyle/>
          <a:p>
            <a:r>
              <a:rPr lang="en-US" sz="1200" dirty="0" smtClean="0"/>
              <a:t>Efficient</a:t>
            </a:r>
          </a:p>
          <a:p>
            <a:r>
              <a:rPr lang="en-US" sz="1200" dirty="0" smtClean="0"/>
              <a:t>intervention</a:t>
            </a:r>
            <a:endParaRPr lang="en-US" sz="1200" dirty="0"/>
          </a:p>
        </p:txBody>
      </p:sp>
      <p:sp>
        <p:nvSpPr>
          <p:cNvPr id="17" name="Szövegdoboz 6"/>
          <p:cNvSpPr txBox="1">
            <a:spLocks noChangeArrowheads="1"/>
          </p:cNvSpPr>
          <p:nvPr/>
        </p:nvSpPr>
        <p:spPr bwMode="auto">
          <a:xfrm>
            <a:off x="5984875" y="1687513"/>
            <a:ext cx="701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5"/>
          <p:cNvSpPr>
            <a:spLocks noChangeArrowheads="1"/>
          </p:cNvSpPr>
          <p:nvPr/>
        </p:nvSpPr>
        <p:spPr bwMode="auto">
          <a:xfrm>
            <a:off x="468312" y="52845"/>
            <a:ext cx="82081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hu-H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Model of the Local Organization of Social Services (LOSS)</a:t>
            </a:r>
            <a:endParaRPr kumimoji="0" lang="en-US" altLang="hu-H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819150" y="203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1800" b="0" i="0" u="none" strike="noStrike" cap="none" normalizeH="0" baseline="0" smtClean="0">
                <a:ln>
                  <a:noFill/>
                </a:ln>
                <a:solidFill>
                  <a:schemeClr val="tx1"/>
                </a:solidFill>
                <a:effectLst/>
                <a:latin typeface="Arial" pitchFamily="34" charset="0"/>
                <a:cs typeface="Arial" pitchFamily="34" charset="0"/>
              </a:rPr>
              <a:t/>
            </a:r>
            <a:br>
              <a:rPr kumimoji="0" lang="hu-HU" altLang="hu-HU" sz="1800" b="0" i="0" u="none" strike="noStrike" cap="none" normalizeH="0" baseline="0" smtClean="0">
                <a:ln>
                  <a:noFill/>
                </a:ln>
                <a:solidFill>
                  <a:schemeClr val="tx1"/>
                </a:solidFill>
                <a:effectLst/>
                <a:latin typeface="Arial" pitchFamily="34" charset="0"/>
                <a:cs typeface="Arial" pitchFamily="34" charset="0"/>
              </a:rPr>
            </a:b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8"/>
          <p:cNvSpPr>
            <a:spLocks noChangeArrowheads="1"/>
          </p:cNvSpPr>
          <p:nvPr/>
        </p:nvSpPr>
        <p:spPr bwMode="auto">
          <a:xfrm>
            <a:off x="819150" y="2030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21" name="Rectangle 20"/>
          <p:cNvSpPr>
            <a:spLocks noChangeArrowheads="1"/>
          </p:cNvSpPr>
          <p:nvPr/>
        </p:nvSpPr>
        <p:spPr bwMode="auto">
          <a:xfrm>
            <a:off x="819150" y="2487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8654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Published book about Hungary </a:t>
            </a:r>
            <a:endParaRPr lang="en-US"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normAutofit lnSpcReduction="10000"/>
          </a:bodyPr>
          <a:lstStyle/>
          <a:p>
            <a:r>
              <a:rPr lang="en-US" sz="2000" dirty="0" smtClean="0">
                <a:latin typeface="Times New Roman" panose="02020603050405020304" pitchFamily="18" charset="0"/>
                <a:cs typeface="Times New Roman" panose="02020603050405020304" pitchFamily="18" charset="0"/>
              </a:rPr>
              <a:t>Bódi Ferenc (2001). </a:t>
            </a:r>
            <a:r>
              <a:rPr lang="en-US" sz="2000" dirty="0" err="1" smtClean="0">
                <a:latin typeface="Times New Roman" panose="02020603050405020304" pitchFamily="18" charset="0"/>
                <a:cs typeface="Times New Roman" panose="02020603050405020304" pitchFamily="18" charset="0"/>
              </a:rPr>
              <a:t>Helyi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szociális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ellátó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rendszer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vidéken</a:t>
            </a:r>
            <a:r>
              <a:rPr lang="en-US" sz="2000" dirty="0" smtClean="0">
                <a:latin typeface="Times New Roman" panose="02020603050405020304" pitchFamily="18" charset="0"/>
                <a:cs typeface="Times New Roman" panose="02020603050405020304" pitchFamily="18" charset="0"/>
              </a:rPr>
              <a:t>. [Local Organization of Social </a:t>
            </a:r>
            <a:r>
              <a:rPr lang="en-US" sz="2000" dirty="0" err="1" smtClean="0">
                <a:latin typeface="Times New Roman" panose="02020603050405020304" pitchFamily="18" charset="0"/>
                <a:cs typeface="Times New Roman" panose="02020603050405020304" pitchFamily="18" charset="0"/>
              </a:rPr>
              <a:t>Servises</a:t>
            </a:r>
            <a:r>
              <a:rPr lang="en-US" sz="2000" dirty="0" smtClean="0">
                <a:latin typeface="Times New Roman" panose="02020603050405020304" pitchFamily="18" charset="0"/>
                <a:cs typeface="Times New Roman" panose="02020603050405020304" pitchFamily="18" charset="0"/>
              </a:rPr>
              <a:t> in Rural Area] </a:t>
            </a:r>
            <a:r>
              <a:rPr lang="en-US" sz="2000" dirty="0" err="1" smtClean="0">
                <a:latin typeface="Times New Roman" panose="02020603050405020304" pitchFamily="18" charset="0"/>
                <a:cs typeface="Times New Roman" panose="02020603050405020304" pitchFamily="18" charset="0"/>
              </a:rPr>
              <a:t>Agroinform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Kiadóház</a:t>
            </a:r>
            <a:r>
              <a:rPr lang="en-US" sz="2000" dirty="0" smtClean="0">
                <a:latin typeface="Times New Roman" panose="02020603050405020304" pitchFamily="18" charset="0"/>
                <a:cs typeface="Times New Roman" panose="02020603050405020304" pitchFamily="18" charset="0"/>
              </a:rPr>
              <a:t>, Budapest. 256 p. </a:t>
            </a:r>
          </a:p>
          <a:p>
            <a:r>
              <a:rPr lang="en-US" sz="2000" dirty="0" smtClean="0">
                <a:latin typeface="Times New Roman" panose="02020603050405020304" pitchFamily="18" charset="0"/>
                <a:cs typeface="Times New Roman" panose="02020603050405020304" pitchFamily="18" charset="0"/>
              </a:rPr>
              <a:t>Bódi Ferenc (2008). </a:t>
            </a:r>
            <a:r>
              <a:rPr lang="en-US" sz="2000" dirty="0" err="1" smtClean="0">
                <a:latin typeface="Times New Roman" panose="02020603050405020304" pitchFamily="18" charset="0"/>
                <a:cs typeface="Times New Roman" panose="02020603050405020304" pitchFamily="18" charset="0"/>
              </a:rPr>
              <a:t>Helyi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szociális</a:t>
            </a:r>
            <a:r>
              <a:rPr lang="en-US" sz="2000" dirty="0" smtClean="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e</a:t>
            </a:r>
            <a:r>
              <a:rPr lang="en-US" sz="2000" dirty="0" err="1" smtClean="0">
                <a:latin typeface="Times New Roman" panose="02020603050405020304" pitchFamily="18" charset="0"/>
                <a:cs typeface="Times New Roman" panose="02020603050405020304" pitchFamily="18" charset="0"/>
              </a:rPr>
              <a:t>llátórendszer</a:t>
            </a:r>
            <a:r>
              <a:rPr lang="en-US" sz="2000" dirty="0" smtClean="0">
                <a:latin typeface="Times New Roman" panose="02020603050405020304" pitchFamily="18" charset="0"/>
                <a:cs typeface="Times New Roman" panose="02020603050405020304" pitchFamily="18" charset="0"/>
              </a:rPr>
              <a:t>. [Local </a:t>
            </a:r>
            <a:r>
              <a:rPr lang="en-US" sz="2000" dirty="0" err="1" smtClean="0">
                <a:latin typeface="Times New Roman" panose="02020603050405020304" pitchFamily="18" charset="0"/>
                <a:cs typeface="Times New Roman" panose="02020603050405020304" pitchFamily="18" charset="0"/>
              </a:rPr>
              <a:t>Organanization</a:t>
            </a:r>
            <a:r>
              <a:rPr lang="en-US" sz="2000" dirty="0" smtClean="0">
                <a:latin typeface="Times New Roman" panose="02020603050405020304" pitchFamily="18" charset="0"/>
                <a:cs typeface="Times New Roman" panose="02020603050405020304" pitchFamily="18" charset="0"/>
              </a:rPr>
              <a:t> of Social </a:t>
            </a:r>
            <a:r>
              <a:rPr lang="en-US" sz="2000" dirty="0" err="1" smtClean="0">
                <a:latin typeface="Times New Roman" panose="02020603050405020304" pitchFamily="18" charset="0"/>
                <a:cs typeface="Times New Roman" panose="02020603050405020304" pitchFamily="18" charset="0"/>
              </a:rPr>
              <a:t>Sevices</a:t>
            </a:r>
            <a:r>
              <a:rPr lang="en-US" sz="2000" dirty="0" smtClean="0">
                <a:latin typeface="Times New Roman" panose="02020603050405020304" pitchFamily="18" charset="0"/>
                <a:cs typeface="Times New Roman" panose="02020603050405020304" pitchFamily="18" charset="0"/>
              </a:rPr>
              <a:t>] MTA PTI, Budapest. 384 pp.</a:t>
            </a:r>
            <a:endParaRPr lang="hu-HU"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Bódi Ferenc </a:t>
            </a:r>
            <a:r>
              <a:rPr lang="en-US" sz="2000" dirty="0">
                <a:latin typeface="Times New Roman" panose="02020603050405020304" pitchFamily="18" charset="0"/>
                <a:cs typeface="Times New Roman" panose="02020603050405020304" pitchFamily="18" charset="0"/>
              </a:rPr>
              <a:t>&amp;</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Fábián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Gergely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2011): </a:t>
            </a:r>
            <a:r>
              <a:rPr lang="en-US" sz="2000" dirty="0" err="1">
                <a:latin typeface="Times New Roman" panose="02020603050405020304" pitchFamily="18" charset="0"/>
                <a:cs typeface="Times New Roman" panose="02020603050405020304" pitchFamily="18" charset="0"/>
              </a:rPr>
              <a:t>Helyi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szociális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ellátórendszer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Magyarországon</a:t>
            </a:r>
            <a:r>
              <a:rPr lang="en-US" sz="2000" dirty="0">
                <a:latin typeface="Times New Roman" panose="02020603050405020304" pitchFamily="18" charset="0"/>
                <a:cs typeface="Times New Roman" panose="02020603050405020304" pitchFamily="18" charset="0"/>
              </a:rPr>
              <a:t>. </a:t>
            </a:r>
            <a:r>
              <a:rPr lang="hu-HU" sz="2000" dirty="0" smtClean="0">
                <a:latin typeface="Times New Roman" panose="02020603050405020304" pitchFamily="18" charset="0"/>
                <a:cs typeface="Times New Roman" panose="02020603050405020304" pitchFamily="18" charset="0"/>
              </a:rPr>
              <a:t>[ Local Organization of </a:t>
            </a:r>
            <a:r>
              <a:rPr lang="hu-HU" sz="2000" dirty="0" err="1" smtClean="0">
                <a:latin typeface="Times New Roman" panose="02020603050405020304" pitchFamily="18" charset="0"/>
                <a:cs typeface="Times New Roman" panose="02020603050405020304" pitchFamily="18" charset="0"/>
              </a:rPr>
              <a:t>Social</a:t>
            </a:r>
            <a:r>
              <a:rPr lang="hu-HU" sz="2000" dirty="0" smtClean="0">
                <a:latin typeface="Times New Roman" panose="02020603050405020304" pitchFamily="18" charset="0"/>
                <a:cs typeface="Times New Roman" panose="02020603050405020304" pitchFamily="18" charset="0"/>
              </a:rPr>
              <a:t> System </a:t>
            </a:r>
            <a:r>
              <a:rPr lang="hu-HU" sz="2000" dirty="0" err="1" smtClean="0">
                <a:latin typeface="Times New Roman" panose="02020603050405020304" pitchFamily="18" charset="0"/>
                <a:cs typeface="Times New Roman" panose="02020603050405020304" pitchFamily="18" charset="0"/>
              </a:rPr>
              <a:t>in</a:t>
            </a:r>
            <a:r>
              <a:rPr lang="hu-HU" sz="2000" dirty="0" smtClean="0">
                <a:latin typeface="Times New Roman" panose="02020603050405020304" pitchFamily="18" charset="0"/>
                <a:cs typeface="Times New Roman" panose="02020603050405020304" pitchFamily="18" charset="0"/>
              </a:rPr>
              <a:t> Hungary] </a:t>
            </a:r>
            <a:r>
              <a:rPr lang="en-US" sz="2000" dirty="0" err="1" smtClean="0">
                <a:latin typeface="Times New Roman" panose="02020603050405020304" pitchFamily="18" charset="0"/>
                <a:cs typeface="Times New Roman" panose="02020603050405020304" pitchFamily="18" charset="0"/>
              </a:rPr>
              <a:t>Debreceni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Egyetem</a:t>
            </a:r>
            <a:r>
              <a:rPr lang="hu-HU" sz="2000" dirty="0" smtClean="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Kiadó</a:t>
            </a:r>
            <a:r>
              <a:rPr lang="en-US" sz="2000" dirty="0">
                <a:latin typeface="Times New Roman" panose="02020603050405020304" pitchFamily="18" charset="0"/>
                <a:cs typeface="Times New Roman" panose="02020603050405020304" pitchFamily="18" charset="0"/>
              </a:rPr>
              <a:t>, Debrecen. </a:t>
            </a:r>
            <a:r>
              <a:rPr lang="en-US" sz="2000" dirty="0" smtClean="0">
                <a:latin typeface="Times New Roman" panose="02020603050405020304" pitchFamily="18" charset="0"/>
                <a:cs typeface="Times New Roman" panose="02020603050405020304" pitchFamily="18" charset="0"/>
              </a:rPr>
              <a:t>p 398</a:t>
            </a:r>
            <a:endParaRPr lang="hu-HU"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Bódi, F. &amp; </a:t>
            </a:r>
            <a:r>
              <a:rPr lang="en-US" sz="2000" dirty="0" err="1">
                <a:latin typeface="Times New Roman" panose="02020603050405020304" pitchFamily="18" charset="0"/>
                <a:cs typeface="Times New Roman" panose="02020603050405020304" pitchFamily="18" charset="0"/>
              </a:rPr>
              <a:t>Fábián</a:t>
            </a:r>
            <a:r>
              <a:rPr lang="en-US" sz="2000" dirty="0">
                <a:latin typeface="Times New Roman" panose="02020603050405020304" pitchFamily="18" charset="0"/>
                <a:cs typeface="Times New Roman" panose="02020603050405020304" pitchFamily="18" charset="0"/>
              </a:rPr>
              <a:t>, G. &amp; Lawson, R. T. (2012) Local Organization of Social Services in Hungary (Crises – Reactions – Changes) </a:t>
            </a:r>
            <a:r>
              <a:rPr lang="en-US" sz="2000" dirty="0" err="1">
                <a:latin typeface="Times New Roman" panose="02020603050405020304" pitchFamily="18" charset="0"/>
                <a:cs typeface="Times New Roman" panose="02020603050405020304" pitchFamily="18" charset="0"/>
              </a:rPr>
              <a:t>Europäischer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Hochschulverlag</a:t>
            </a:r>
            <a:r>
              <a:rPr lang="en-US" sz="2000" dirty="0">
                <a:latin typeface="Times New Roman" panose="02020603050405020304" pitchFamily="18" charset="0"/>
                <a:cs typeface="Times New Roman" panose="02020603050405020304" pitchFamily="18" charset="0"/>
              </a:rPr>
              <a:t> GmbH &amp; Co. KG, Bremen, p. 476</a:t>
            </a:r>
            <a:endParaRPr lang="hu-H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Bódi, F. &amp; </a:t>
            </a:r>
            <a:r>
              <a:rPr lang="en-US" sz="2000" dirty="0" err="1">
                <a:latin typeface="Times New Roman" panose="02020603050405020304" pitchFamily="18" charset="0"/>
                <a:cs typeface="Times New Roman" panose="02020603050405020304" pitchFamily="18" charset="0"/>
              </a:rPr>
              <a:t>Fábián</a:t>
            </a:r>
            <a:r>
              <a:rPr lang="en-US" sz="2000" dirty="0">
                <a:latin typeface="Times New Roman" panose="02020603050405020304" pitchFamily="18" charset="0"/>
                <a:cs typeface="Times New Roman" panose="02020603050405020304" pitchFamily="18" charset="0"/>
              </a:rPr>
              <a:t>, G. &amp; </a:t>
            </a:r>
            <a:r>
              <a:rPr lang="en-US" sz="2000" dirty="0" err="1">
                <a:latin typeface="Times New Roman" panose="02020603050405020304" pitchFamily="18" charset="0"/>
                <a:cs typeface="Times New Roman" panose="02020603050405020304" pitchFamily="18" charset="0"/>
              </a:rPr>
              <a:t>Fónai</a:t>
            </a:r>
            <a:r>
              <a:rPr lang="en-US" sz="2000" dirty="0">
                <a:latin typeface="Times New Roman" panose="02020603050405020304" pitchFamily="18" charset="0"/>
                <a:cs typeface="Times New Roman" panose="02020603050405020304" pitchFamily="18" charset="0"/>
              </a:rPr>
              <a:t>, M. &amp; </a:t>
            </a:r>
            <a:r>
              <a:rPr lang="en-US" sz="2000" dirty="0" err="1">
                <a:latin typeface="Times New Roman" panose="02020603050405020304" pitchFamily="18" charset="0"/>
                <a:cs typeface="Times New Roman" panose="02020603050405020304" pitchFamily="18" charset="0"/>
              </a:rPr>
              <a:t>Kurkinen</a:t>
            </a:r>
            <a:r>
              <a:rPr lang="en-US" sz="2000" dirty="0">
                <a:latin typeface="Times New Roman" panose="02020603050405020304" pitchFamily="18" charset="0"/>
                <a:cs typeface="Times New Roman" panose="02020603050405020304" pitchFamily="18" charset="0"/>
              </a:rPr>
              <a:t>, J. &amp; Lawson, R. T &amp; </a:t>
            </a:r>
            <a:r>
              <a:rPr lang="en-US" sz="2000" dirty="0" err="1">
                <a:latin typeface="Times New Roman" panose="02020603050405020304" pitchFamily="18" charset="0"/>
                <a:cs typeface="Times New Roman" panose="02020603050405020304" pitchFamily="18" charset="0"/>
              </a:rPr>
              <a:t>Pietiläinen</a:t>
            </a:r>
            <a:r>
              <a:rPr lang="en-US" sz="2000" dirty="0">
                <a:latin typeface="Times New Roman" panose="02020603050405020304" pitchFamily="18" charset="0"/>
                <a:cs typeface="Times New Roman" panose="02020603050405020304" pitchFamily="18" charset="0"/>
              </a:rPr>
              <a:t>, H. (2014) Access to Services in Rural Areas: A Comparison of Finland and Hungary. </a:t>
            </a:r>
            <a:r>
              <a:rPr lang="en-US" sz="2000" dirty="0" err="1">
                <a:latin typeface="Times New Roman" panose="02020603050405020304" pitchFamily="18" charset="0"/>
                <a:cs typeface="Times New Roman" panose="02020603050405020304" pitchFamily="18" charset="0"/>
              </a:rPr>
              <a:t>Europäischer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Hochschulverlag</a:t>
            </a:r>
            <a:r>
              <a:rPr lang="en-US" sz="2000" dirty="0">
                <a:latin typeface="Times New Roman" panose="02020603050405020304" pitchFamily="18" charset="0"/>
                <a:cs typeface="Times New Roman" panose="02020603050405020304" pitchFamily="18" charset="0"/>
              </a:rPr>
              <a:t> GmbH &amp; Co. KG, Bremen, p. </a:t>
            </a:r>
            <a:r>
              <a:rPr lang="en-US" sz="2000" dirty="0" smtClean="0">
                <a:latin typeface="Times New Roman" panose="02020603050405020304" pitchFamily="18" charset="0"/>
                <a:cs typeface="Times New Roman" panose="02020603050405020304" pitchFamily="18" charset="0"/>
              </a:rPr>
              <a:t>315</a:t>
            </a:r>
            <a:endParaRPr lang="hu-HU" sz="20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300651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846" y="0"/>
            <a:ext cx="4982308" cy="6858000"/>
          </a:xfrm>
          <a:prstGeom prst="rect">
            <a:avLst/>
          </a:prstGeom>
        </p:spPr>
      </p:pic>
    </p:spTree>
    <p:extLst>
      <p:ext uri="{BB962C8B-B14F-4D97-AF65-F5344CB8AC3E}">
        <p14:creationId xmlns:p14="http://schemas.microsoft.com/office/powerpoint/2010/main" val="1500011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0"/>
            <a:ext cx="4680520" cy="6858000"/>
          </a:xfrm>
          <a:prstGeom prst="rect">
            <a:avLst/>
          </a:prstGeom>
        </p:spPr>
      </p:pic>
    </p:spTree>
    <p:extLst>
      <p:ext uri="{BB962C8B-B14F-4D97-AF65-F5344CB8AC3E}">
        <p14:creationId xmlns:p14="http://schemas.microsoft.com/office/powerpoint/2010/main" val="315455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62" y="0"/>
            <a:ext cx="4843276" cy="6858000"/>
          </a:xfrm>
          <a:prstGeom prst="rect">
            <a:avLst/>
          </a:prstGeom>
        </p:spPr>
      </p:pic>
    </p:spTree>
    <p:extLst>
      <p:ext uri="{BB962C8B-B14F-4D97-AF65-F5344CB8AC3E}">
        <p14:creationId xmlns:p14="http://schemas.microsoft.com/office/powerpoint/2010/main" val="3449509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cim"/>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32656"/>
            <a:ext cx="3600400" cy="5184576"/>
          </a:xfrm>
          <a:prstGeom prst="rect">
            <a:avLst/>
          </a:prstGeom>
          <a:noFill/>
          <a:ln>
            <a:noFill/>
          </a:ln>
        </p:spPr>
      </p:pic>
    </p:spTree>
    <p:extLst>
      <p:ext uri="{BB962C8B-B14F-4D97-AF65-F5344CB8AC3E}">
        <p14:creationId xmlns:p14="http://schemas.microsoft.com/office/powerpoint/2010/main" val="3649267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643</Words>
  <Application>Microsoft Office PowerPoint</Application>
  <PresentationFormat>Diavetítés a képernyőre (4:3 oldalarány)</PresentationFormat>
  <Paragraphs>105</Paragraphs>
  <Slides>10</Slides>
  <Notes>0</Notes>
  <HiddenSlides>0</HiddenSlides>
  <MMClips>0</MMClips>
  <ScaleCrop>false</ScaleCrop>
  <HeadingPairs>
    <vt:vector size="4" baseType="variant">
      <vt:variant>
        <vt:lpstr>Téma</vt:lpstr>
      </vt:variant>
      <vt:variant>
        <vt:i4>1</vt:i4>
      </vt:variant>
      <vt:variant>
        <vt:lpstr>Diacímek</vt:lpstr>
      </vt:variant>
      <vt:variant>
        <vt:i4>10</vt:i4>
      </vt:variant>
    </vt:vector>
  </HeadingPairs>
  <TitlesOfParts>
    <vt:vector size="11" baseType="lpstr">
      <vt:lpstr>Office-téma</vt:lpstr>
      <vt:lpstr>Local Organization of Social Services </vt:lpstr>
      <vt:lpstr>What is the LOSS </vt:lpstr>
      <vt:lpstr>Definition of the LOSS</vt:lpstr>
      <vt:lpstr>PowerPoint bemutató</vt:lpstr>
      <vt:lpstr>Published book about Hungary </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Organisation of Social Services</dc:title>
  <dc:creator>bodi</dc:creator>
  <cp:lastModifiedBy>Bódi Ferenc</cp:lastModifiedBy>
  <cp:revision>12</cp:revision>
  <dcterms:created xsi:type="dcterms:W3CDTF">2011-12-04T19:52:33Z</dcterms:created>
  <dcterms:modified xsi:type="dcterms:W3CDTF">2016-11-28T13:43:42Z</dcterms:modified>
</cp:coreProperties>
</file>