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8" r:id="rId4"/>
    <p:sldId id="257" r:id="rId5"/>
    <p:sldId id="258" r:id="rId6"/>
    <p:sldId id="259" r:id="rId7"/>
    <p:sldId id="266" r:id="rId8"/>
    <p:sldId id="267" r:id="rId9"/>
    <p:sldId id="262" r:id="rId10"/>
    <p:sldId id="263" r:id="rId11"/>
    <p:sldId id="264" r:id="rId12"/>
    <p:sldId id="265" r:id="rId13"/>
    <p:sldId id="269" r:id="rId1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543083D4-F358-472F-9B85-7078C65711BA}" type="datetimeFigureOut">
              <a:rPr lang="hu-HU" smtClean="0"/>
              <a:pPr/>
              <a:t>2016.11.16.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1F44102-585B-44E5-9C02-14EFCCB04795}"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43083D4-F358-472F-9B85-7078C65711BA}" type="datetimeFigureOut">
              <a:rPr lang="hu-HU" smtClean="0"/>
              <a:pPr/>
              <a:t>2016.11.16.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1F44102-585B-44E5-9C02-14EFCCB04795}"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43083D4-F358-472F-9B85-7078C65711BA}" type="datetimeFigureOut">
              <a:rPr lang="hu-HU" smtClean="0"/>
              <a:pPr/>
              <a:t>2016.11.16.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1F44102-585B-44E5-9C02-14EFCCB04795}"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43083D4-F358-472F-9B85-7078C65711BA}" type="datetimeFigureOut">
              <a:rPr lang="hu-HU" smtClean="0"/>
              <a:pPr/>
              <a:t>2016.11.16.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1F44102-585B-44E5-9C02-14EFCCB04795}"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543083D4-F358-472F-9B85-7078C65711BA}" type="datetimeFigureOut">
              <a:rPr lang="hu-HU" smtClean="0"/>
              <a:pPr/>
              <a:t>2016.11.16.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1F44102-585B-44E5-9C02-14EFCCB04795}"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543083D4-F358-472F-9B85-7078C65711BA}" type="datetimeFigureOut">
              <a:rPr lang="hu-HU" smtClean="0"/>
              <a:pPr/>
              <a:t>2016.11.16.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1F44102-585B-44E5-9C02-14EFCCB04795}"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543083D4-F358-472F-9B85-7078C65711BA}" type="datetimeFigureOut">
              <a:rPr lang="hu-HU" smtClean="0"/>
              <a:pPr/>
              <a:t>2016.11.16.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1F44102-585B-44E5-9C02-14EFCCB04795}"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543083D4-F358-472F-9B85-7078C65711BA}" type="datetimeFigureOut">
              <a:rPr lang="hu-HU" smtClean="0"/>
              <a:pPr/>
              <a:t>2016.11.16.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1F44102-585B-44E5-9C02-14EFCCB04795}"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43083D4-F358-472F-9B85-7078C65711BA}" type="datetimeFigureOut">
              <a:rPr lang="hu-HU" smtClean="0"/>
              <a:pPr/>
              <a:t>2016.11.16.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1F44102-585B-44E5-9C02-14EFCCB04795}"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43083D4-F358-472F-9B85-7078C65711BA}" type="datetimeFigureOut">
              <a:rPr lang="hu-HU" smtClean="0"/>
              <a:pPr/>
              <a:t>2016.11.16.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1F44102-585B-44E5-9C02-14EFCCB04795}"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43083D4-F358-472F-9B85-7078C65711BA}" type="datetimeFigureOut">
              <a:rPr lang="hu-HU" smtClean="0"/>
              <a:pPr/>
              <a:t>2016.11.16.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1F44102-585B-44E5-9C02-14EFCCB04795}"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083D4-F358-472F-9B85-7078C65711BA}" type="datetimeFigureOut">
              <a:rPr lang="hu-HU" smtClean="0"/>
              <a:pPr/>
              <a:t>2016.11.16.</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44102-585B-44E5-9C02-14EFCCB04795}"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r>
              <a:rPr lang="en-US"/>
              <a:t>Relations to 1956 of  NGOs and encounter movements </a:t>
            </a:r>
            <a:r>
              <a:rPr lang="hu-HU" smtClean="0"/>
              <a:t/>
            </a:r>
            <a:br>
              <a:rPr lang="hu-HU" smtClean="0"/>
            </a:br>
            <a:r>
              <a:rPr lang="hu-HU" smtClean="0"/>
              <a:t>- 1956 and the Hungarian civil society </a:t>
            </a:r>
            <a:r>
              <a:rPr lang="hu-HU" smtClean="0"/>
              <a:t>–</a:t>
            </a:r>
            <a:br>
              <a:rPr lang="hu-HU" smtClean="0"/>
            </a:br>
            <a:endParaRPr lang="hu-HU"/>
          </a:p>
        </p:txBody>
      </p:sp>
      <p:sp>
        <p:nvSpPr>
          <p:cNvPr id="3" name="Alcím 2"/>
          <p:cNvSpPr>
            <a:spLocks noGrp="1"/>
          </p:cNvSpPr>
          <p:nvPr>
            <p:ph type="subTitle" idx="1"/>
          </p:nvPr>
        </p:nvSpPr>
        <p:spPr>
          <a:xfrm>
            <a:off x="1403648" y="4365104"/>
            <a:ext cx="6400800" cy="1752600"/>
          </a:xfrm>
        </p:spPr>
        <p:txBody>
          <a:bodyPr>
            <a:normAutofit fontScale="70000" lnSpcReduction="20000"/>
          </a:bodyPr>
          <a:lstStyle/>
          <a:p>
            <a:r>
              <a:rPr lang="hu-HU" smtClean="0"/>
              <a:t>Péter Giczey</a:t>
            </a:r>
          </a:p>
          <a:p>
            <a:r>
              <a:rPr lang="hu-HU" smtClean="0"/>
              <a:t>visiting lecturer</a:t>
            </a:r>
          </a:p>
          <a:p>
            <a:r>
              <a:rPr lang="hu-HU" smtClean="0"/>
              <a:t>University of Debrecen</a:t>
            </a:r>
          </a:p>
          <a:p>
            <a:r>
              <a:rPr lang="en-US" b="1" smtClean="0"/>
              <a:t>Mission impossible – Courage as Virtue in the Politics </a:t>
            </a:r>
            <a:r>
              <a:rPr lang="hu-HU" smtClean="0"/>
              <a:t>7 </a:t>
            </a:r>
            <a:r>
              <a:rPr lang="hu-HU" smtClean="0"/>
              <a:t>November, 2016, Sofia</a:t>
            </a:r>
            <a:endParaRPr lang="hu-HU"/>
          </a:p>
        </p:txBody>
      </p:sp>
      <p:pic>
        <p:nvPicPr>
          <p:cNvPr id="1026" name="Picture 2" descr="D:\___Giczey_Péter_régi laptop\Documents and Settings\Giczey Péter\Dokumentumok\KINGSTON\Oktatás\LOSS\Konferencia Bulgária\CROP_logo_INT_64.jpg"/>
          <p:cNvPicPr>
            <a:picLocks noChangeAspect="1" noChangeArrowheads="1"/>
          </p:cNvPicPr>
          <p:nvPr/>
        </p:nvPicPr>
        <p:blipFill>
          <a:blip r:embed="rId2" cstate="print"/>
          <a:srcRect/>
          <a:stretch>
            <a:fillRect/>
          </a:stretch>
        </p:blipFill>
        <p:spPr bwMode="auto">
          <a:xfrm>
            <a:off x="251520" y="332656"/>
            <a:ext cx="1773237" cy="344487"/>
          </a:xfrm>
          <a:prstGeom prst="rect">
            <a:avLst/>
          </a:prstGeom>
          <a:noFill/>
        </p:spPr>
      </p:pic>
      <p:pic>
        <p:nvPicPr>
          <p:cNvPr id="1027" name="Picture 3" descr="D:\___Giczey_Péter_régi laptop\Documents and Settings\Giczey Péter\Dokumentumok\KINGSTON\Oktatás\LOSS\Konferencia Bulgária\CROP_POSOLSTVO.jpg"/>
          <p:cNvPicPr>
            <a:picLocks noChangeAspect="1" noChangeArrowheads="1"/>
          </p:cNvPicPr>
          <p:nvPr/>
        </p:nvPicPr>
        <p:blipFill>
          <a:blip r:embed="rId3" cstate="print"/>
          <a:srcRect/>
          <a:stretch>
            <a:fillRect/>
          </a:stretch>
        </p:blipFill>
        <p:spPr bwMode="auto">
          <a:xfrm>
            <a:off x="8100392" y="332656"/>
            <a:ext cx="823131" cy="72008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Arts</a:t>
            </a:r>
            <a:endParaRPr lang="hu-HU"/>
          </a:p>
        </p:txBody>
      </p:sp>
      <p:sp>
        <p:nvSpPr>
          <p:cNvPr id="3" name="Tartalom helye 2"/>
          <p:cNvSpPr>
            <a:spLocks noGrp="1"/>
          </p:cNvSpPr>
          <p:nvPr>
            <p:ph idx="1"/>
          </p:nvPr>
        </p:nvSpPr>
        <p:spPr/>
        <p:txBody>
          <a:bodyPr/>
          <a:lstStyle/>
          <a:p>
            <a:r>
              <a:rPr lang="hu-HU" smtClean="0"/>
              <a:t>Inconnu</a:t>
            </a:r>
          </a:p>
          <a:p>
            <a:pPr>
              <a:buNone/>
            </a:pPr>
            <a:r>
              <a:rPr lang="hu-HU" smtClean="0"/>
              <a:t>	Group</a:t>
            </a:r>
          </a:p>
          <a:p>
            <a:r>
              <a:rPr lang="hu-HU" smtClean="0"/>
              <a:t>Artpool</a:t>
            </a:r>
          </a:p>
          <a:p>
            <a:pPr>
              <a:buNone/>
            </a:pPr>
            <a:r>
              <a:rPr lang="hu-HU" smtClean="0"/>
              <a:t>But: </a:t>
            </a:r>
          </a:p>
          <a:p>
            <a:pPr>
              <a:buNone/>
            </a:pPr>
            <a:r>
              <a:rPr lang="hu-HU" smtClean="0"/>
              <a:t>Literature, </a:t>
            </a:r>
          </a:p>
          <a:p>
            <a:pPr>
              <a:buNone/>
            </a:pPr>
            <a:r>
              <a:rPr lang="hu-HU" smtClean="0"/>
              <a:t>Films,</a:t>
            </a:r>
          </a:p>
          <a:p>
            <a:pPr>
              <a:buNone/>
            </a:pPr>
            <a:r>
              <a:rPr lang="hu-HU" smtClean="0"/>
              <a:t>Music</a:t>
            </a:r>
          </a:p>
          <a:p>
            <a:pPr>
              <a:buNone/>
            </a:pPr>
            <a:endParaRPr lang="hu-HU"/>
          </a:p>
        </p:txBody>
      </p:sp>
      <p:pic>
        <p:nvPicPr>
          <p:cNvPr id="5122" name="Picture 2" descr="(Kopács) Kovács Miklós alkotása – inconnu csoport 1984 . Az alkotás a Galántai György által létrehozott – és állandó támogatási hiánnyal küzd&amp;odblac; – Artpool M&amp;udblac;vészetkutató központ arhívumában található"/>
          <p:cNvPicPr>
            <a:picLocks noChangeAspect="1" noChangeArrowheads="1"/>
          </p:cNvPicPr>
          <p:nvPr/>
        </p:nvPicPr>
        <p:blipFill>
          <a:blip r:embed="rId2" cstate="print"/>
          <a:srcRect/>
          <a:stretch>
            <a:fillRect/>
          </a:stretch>
        </p:blipFill>
        <p:spPr bwMode="auto">
          <a:xfrm>
            <a:off x="2743200" y="1340768"/>
            <a:ext cx="6400800" cy="53340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Democratic Encounter group</a:t>
            </a:r>
            <a:endParaRPr lang="hu-HU"/>
          </a:p>
        </p:txBody>
      </p:sp>
      <p:sp>
        <p:nvSpPr>
          <p:cNvPr id="3" name="Tartalom helye 2"/>
          <p:cNvSpPr>
            <a:spLocks noGrp="1"/>
          </p:cNvSpPr>
          <p:nvPr>
            <p:ph idx="1"/>
          </p:nvPr>
        </p:nvSpPr>
        <p:spPr/>
        <p:txBody>
          <a:bodyPr/>
          <a:lstStyle/>
          <a:p>
            <a:r>
              <a:rPr lang="hu-HU" smtClean="0"/>
              <a:t>Beszélő</a:t>
            </a:r>
          </a:p>
          <a:p>
            <a:pPr>
              <a:buNone/>
            </a:pPr>
            <a:r>
              <a:rPr lang="hu-HU" smtClean="0"/>
              <a:t>(Speaker) </a:t>
            </a:r>
          </a:p>
          <a:p>
            <a:pPr>
              <a:buNone/>
            </a:pPr>
            <a:endParaRPr lang="hu-HU" smtClean="0"/>
          </a:p>
          <a:p>
            <a:pPr>
              <a:buNone/>
            </a:pPr>
            <a:endParaRPr lang="hu-HU" smtClean="0"/>
          </a:p>
          <a:p>
            <a:pPr>
              <a:buNone/>
            </a:pPr>
            <a:endParaRPr lang="hu-HU" smtClean="0"/>
          </a:p>
          <a:p>
            <a:r>
              <a:rPr lang="hu-HU" smtClean="0"/>
              <a:t>1956 revolution</a:t>
            </a:r>
            <a:endParaRPr lang="hu-HU"/>
          </a:p>
        </p:txBody>
      </p:sp>
      <p:pic>
        <p:nvPicPr>
          <p:cNvPr id="4098" name="Picture 2" descr="Képtalálat a következ&amp;odblac;re: „inconnu csoport nagy imre”"/>
          <p:cNvPicPr>
            <a:picLocks noChangeAspect="1" noChangeArrowheads="1"/>
          </p:cNvPicPr>
          <p:nvPr/>
        </p:nvPicPr>
        <p:blipFill>
          <a:blip r:embed="rId2" cstate="print"/>
          <a:srcRect/>
          <a:stretch>
            <a:fillRect/>
          </a:stretch>
        </p:blipFill>
        <p:spPr bwMode="auto">
          <a:xfrm>
            <a:off x="3707904" y="1628800"/>
            <a:ext cx="3809975" cy="4315564"/>
          </a:xfrm>
          <a:prstGeom prst="rect">
            <a:avLst/>
          </a:prstGeom>
          <a:noFill/>
        </p:spPr>
      </p:pic>
      <p:pic>
        <p:nvPicPr>
          <p:cNvPr id="3074" name="Picture 2" descr="BESZELO"/>
          <p:cNvPicPr>
            <a:picLocks noChangeAspect="1" noChangeArrowheads="1"/>
          </p:cNvPicPr>
          <p:nvPr/>
        </p:nvPicPr>
        <p:blipFill>
          <a:blip r:embed="rId3" cstate="print"/>
          <a:srcRect/>
          <a:stretch>
            <a:fillRect/>
          </a:stretch>
        </p:blipFill>
        <p:spPr bwMode="auto">
          <a:xfrm>
            <a:off x="467544" y="3356992"/>
            <a:ext cx="2920049" cy="86409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Conclusions</a:t>
            </a:r>
            <a:endParaRPr lang="hu-HU"/>
          </a:p>
        </p:txBody>
      </p:sp>
      <p:sp>
        <p:nvSpPr>
          <p:cNvPr id="3" name="Tartalom helye 2"/>
          <p:cNvSpPr>
            <a:spLocks noGrp="1"/>
          </p:cNvSpPr>
          <p:nvPr>
            <p:ph idx="1"/>
          </p:nvPr>
        </p:nvSpPr>
        <p:spPr/>
        <p:txBody>
          <a:bodyPr>
            <a:normAutofit fontScale="92500" lnSpcReduction="10000"/>
          </a:bodyPr>
          <a:lstStyle/>
          <a:p>
            <a:r>
              <a:rPr lang="hu-HU" smtClean="0"/>
              <a:t>There were no NGOs</a:t>
            </a:r>
          </a:p>
          <a:p>
            <a:r>
              <a:rPr lang="hu-HU" smtClean="0"/>
              <a:t>Limited publicity of civil society movements, encounter groups and events</a:t>
            </a:r>
          </a:p>
          <a:p>
            <a:r>
              <a:rPr lang="hu-HU" smtClean="0"/>
              <a:t>Civil society: can be used – and after 1989?</a:t>
            </a:r>
          </a:p>
          <a:p>
            <a:r>
              <a:rPr lang="hu-HU" smtClean="0"/>
              <a:t>1956 was a strict point</a:t>
            </a:r>
          </a:p>
          <a:p>
            <a:r>
              <a:rPr lang="hu-HU" smtClean="0"/>
              <a:t>Heritage: emerging self-organising, wish for democracy, freedom, participation in public issues</a:t>
            </a:r>
          </a:p>
          <a:p>
            <a:r>
              <a:rPr lang="hu-HU" smtClean="0"/>
              <a:t>From 1989: boom of NGOs (20.000)</a:t>
            </a:r>
            <a:endParaRPr lang="hu-H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smtClean="0"/>
              <a:t>Thank you for your attention!</a:t>
            </a:r>
            <a:endParaRPr lang="hu-HU"/>
          </a:p>
        </p:txBody>
      </p:sp>
      <p:sp>
        <p:nvSpPr>
          <p:cNvPr id="3" name="Alcím 2"/>
          <p:cNvSpPr>
            <a:spLocks noGrp="1"/>
          </p:cNvSpPr>
          <p:nvPr>
            <p:ph type="subTitle" idx="1"/>
          </p:nvPr>
        </p:nvSpPr>
        <p:spPr/>
        <p:txBody>
          <a:bodyPr/>
          <a:lstStyle/>
          <a:p>
            <a:r>
              <a:rPr lang="hu-HU" smtClean="0"/>
              <a:t>giczeyp@unideb.hu</a:t>
            </a:r>
            <a:endParaRPr lang="hu-H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Methodology</a:t>
            </a:r>
            <a:endParaRPr lang="hu-HU"/>
          </a:p>
        </p:txBody>
      </p:sp>
      <p:sp>
        <p:nvSpPr>
          <p:cNvPr id="3" name="Tartalom helye 2"/>
          <p:cNvSpPr>
            <a:spLocks noGrp="1"/>
          </p:cNvSpPr>
          <p:nvPr>
            <p:ph idx="1"/>
          </p:nvPr>
        </p:nvSpPr>
        <p:spPr/>
        <p:txBody>
          <a:bodyPr/>
          <a:lstStyle/>
          <a:p>
            <a:r>
              <a:rPr lang="hu-HU" smtClean="0"/>
              <a:t>Researches</a:t>
            </a:r>
          </a:p>
          <a:p>
            <a:r>
              <a:rPr lang="hu-HU" smtClean="0"/>
              <a:t>Documents</a:t>
            </a:r>
          </a:p>
          <a:p>
            <a:r>
              <a:rPr lang="hu-HU" smtClean="0"/>
              <a:t>Personal history</a:t>
            </a:r>
          </a:p>
          <a:p>
            <a:pPr algn="ctr">
              <a:buNone/>
            </a:pPr>
            <a:endParaRPr lang="hu-HU"/>
          </a:p>
          <a:p>
            <a:pPr algn="ctr">
              <a:buNone/>
            </a:pPr>
            <a:endParaRPr lang="hu-HU" smtClean="0"/>
          </a:p>
          <a:p>
            <a:pPr algn="ctr">
              <a:buNone/>
            </a:pPr>
            <a:r>
              <a:rPr lang="hu-HU" smtClean="0"/>
              <a:t>Pre-study and research questions</a:t>
            </a:r>
          </a:p>
        </p:txBody>
      </p:sp>
      <p:sp>
        <p:nvSpPr>
          <p:cNvPr id="4" name="Lefelé nyíl 3"/>
          <p:cNvSpPr/>
          <p:nvPr/>
        </p:nvSpPr>
        <p:spPr>
          <a:xfrm>
            <a:off x="4355976" y="33569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Research questions</a:t>
            </a:r>
            <a:endParaRPr lang="hu-HU"/>
          </a:p>
        </p:txBody>
      </p:sp>
      <p:sp>
        <p:nvSpPr>
          <p:cNvPr id="3" name="Tartalom helye 2"/>
          <p:cNvSpPr>
            <a:spLocks noGrp="1"/>
          </p:cNvSpPr>
          <p:nvPr>
            <p:ph idx="1"/>
          </p:nvPr>
        </p:nvSpPr>
        <p:spPr/>
        <p:txBody>
          <a:bodyPr/>
          <a:lstStyle/>
          <a:p>
            <a:r>
              <a:rPr lang="hu-HU" smtClean="0"/>
              <a:t>Is civil society is an appropriate notion to use it today?</a:t>
            </a:r>
          </a:p>
          <a:p>
            <a:r>
              <a:rPr lang="hu-HU" smtClean="0"/>
              <a:t>Can we talk about civil society before 1989?</a:t>
            </a:r>
          </a:p>
          <a:p>
            <a:r>
              <a:rPr lang="hu-HU" smtClean="0"/>
              <a:t>What is the heritage of 1956?</a:t>
            </a:r>
          </a:p>
          <a:p>
            <a:r>
              <a:rPr lang="hu-HU" smtClean="0"/>
              <a:t>Where can we find the impact of 1956 in civil society?</a:t>
            </a:r>
            <a:endParaRPr lang="hu-H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smtClean="0"/>
              <a:t>Heritage of the revolution and freedom fight of 1956</a:t>
            </a:r>
            <a:endParaRPr lang="hu-HU"/>
          </a:p>
        </p:txBody>
      </p:sp>
      <p:sp>
        <p:nvSpPr>
          <p:cNvPr id="3" name="Tartalom helye 2"/>
          <p:cNvSpPr>
            <a:spLocks noGrp="1"/>
          </p:cNvSpPr>
          <p:nvPr>
            <p:ph idx="1"/>
          </p:nvPr>
        </p:nvSpPr>
        <p:spPr/>
        <p:txBody>
          <a:bodyPr>
            <a:normAutofit fontScale="92500" lnSpcReduction="10000"/>
          </a:bodyPr>
          <a:lstStyle/>
          <a:p>
            <a:r>
              <a:rPr lang="hu-HU"/>
              <a:t>Y</a:t>
            </a:r>
            <a:r>
              <a:rPr lang="hu-HU" smtClean="0"/>
              <a:t>outh and intellectual debate societies – e.g. Petőfi circle </a:t>
            </a:r>
          </a:p>
          <a:p>
            <a:r>
              <a:rPr lang="hu-HU" smtClean="0"/>
              <a:t>Solidarity with Poland (Polish workers) - demonstration</a:t>
            </a:r>
          </a:p>
          <a:p>
            <a:r>
              <a:rPr lang="hu-HU" smtClean="0"/>
              <a:t>Reform communists (Imre Nagy)</a:t>
            </a:r>
          </a:p>
          <a:p>
            <a:r>
              <a:rPr lang="hu-HU" smtClean="0"/>
              <a:t>Independence, freedom, solidarity, democracy, multi party political system</a:t>
            </a:r>
          </a:p>
          <a:p>
            <a:r>
              <a:rPr lang="hu-HU" smtClean="0"/>
              <a:t>Workers’ councils – self-governance</a:t>
            </a:r>
          </a:p>
          <a:p>
            <a:r>
              <a:rPr lang="hu-HU" smtClean="0"/>
              <a:t>‘Guys of Pest’ – youth warriors</a:t>
            </a:r>
          </a:p>
          <a:p>
            <a:endParaRPr lang="hu-HU" smtClean="0"/>
          </a:p>
          <a:p>
            <a:endParaRPr lang="hu-H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Civil society</a:t>
            </a:r>
            <a:endParaRPr lang="hu-HU"/>
          </a:p>
        </p:txBody>
      </p:sp>
      <p:sp>
        <p:nvSpPr>
          <p:cNvPr id="3" name="Tartalom helye 2"/>
          <p:cNvSpPr>
            <a:spLocks noGrp="1"/>
          </p:cNvSpPr>
          <p:nvPr>
            <p:ph idx="1"/>
          </p:nvPr>
        </p:nvSpPr>
        <p:spPr/>
        <p:txBody>
          <a:bodyPr>
            <a:normAutofit fontScale="85000" lnSpcReduction="20000"/>
          </a:bodyPr>
          <a:lstStyle/>
          <a:p>
            <a:r>
              <a:rPr lang="hu-HU" smtClean="0"/>
              <a:t>„</a:t>
            </a:r>
            <a:r>
              <a:rPr lang="en-US" smtClean="0"/>
              <a:t>Civil society is ... a public sector, the sphere of solidarity where different interests are articulated, strain against each other, where conflicts are taking place between individuals, groups, organizations .... The relationship of these civil society, so that a reflexivity, rather than the totality of the organizations. The cross-react with each other is important, it generates a force field in which civil society is actually created</a:t>
            </a:r>
            <a:r>
              <a:rPr lang="hu-HU" smtClean="0"/>
              <a:t>.” (Ferenc Miszlivetz) </a:t>
            </a:r>
          </a:p>
          <a:p>
            <a:r>
              <a:rPr lang="hu-HU" smtClean="0"/>
              <a:t>Second society (Elemér Hankiss)</a:t>
            </a:r>
          </a:p>
          <a:p>
            <a:r>
              <a:rPr lang="hu-HU" smtClean="0"/>
              <a:t>Civil society was the most powerful element which caused the erosion of party states (Miklós Molnár)</a:t>
            </a:r>
          </a:p>
          <a:p>
            <a:endParaRPr lang="hu-H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C</a:t>
            </a:r>
            <a:r>
              <a:rPr lang="hu-HU" smtClean="0"/>
              <a:t>hronolgy</a:t>
            </a:r>
            <a:endParaRPr lang="hu-HU"/>
          </a:p>
        </p:txBody>
      </p:sp>
      <p:sp>
        <p:nvSpPr>
          <p:cNvPr id="3" name="Tartalom helye 2"/>
          <p:cNvSpPr>
            <a:spLocks noGrp="1"/>
          </p:cNvSpPr>
          <p:nvPr>
            <p:ph idx="1"/>
          </p:nvPr>
        </p:nvSpPr>
        <p:spPr/>
        <p:txBody>
          <a:bodyPr>
            <a:normAutofit/>
          </a:bodyPr>
          <a:lstStyle/>
          <a:p>
            <a:r>
              <a:rPr lang="hu-HU" smtClean="0"/>
              <a:t>1960</a:t>
            </a:r>
          </a:p>
          <a:p>
            <a:pPr lvl="1"/>
            <a:r>
              <a:rPr lang="hu-HU" smtClean="0"/>
              <a:t>From 1964: Demonstrations in the garden of The National Museum (&gt;100 persons)</a:t>
            </a:r>
          </a:p>
          <a:p>
            <a:pPr lvl="1"/>
            <a:r>
              <a:rPr lang="hu-HU" smtClean="0"/>
              <a:t>20 January, 1969 – solidarity with Czechoslovakia: self-burning (Sándor Bauer, age 17)</a:t>
            </a:r>
          </a:p>
        </p:txBody>
      </p:sp>
      <p:pic>
        <p:nvPicPr>
          <p:cNvPr id="15362" name="Picture 2" descr="Képtalálat a következ&amp;odblac;re: „bauer sándor”"/>
          <p:cNvPicPr>
            <a:picLocks noChangeAspect="1" noChangeArrowheads="1"/>
          </p:cNvPicPr>
          <p:nvPr/>
        </p:nvPicPr>
        <p:blipFill>
          <a:blip r:embed="rId2" cstate="print"/>
          <a:srcRect/>
          <a:stretch>
            <a:fillRect/>
          </a:stretch>
        </p:blipFill>
        <p:spPr bwMode="auto">
          <a:xfrm>
            <a:off x="6660232" y="3645024"/>
            <a:ext cx="1905000" cy="26098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Chronolgy</a:t>
            </a:r>
            <a:endParaRPr lang="hu-HU"/>
          </a:p>
        </p:txBody>
      </p:sp>
      <p:sp>
        <p:nvSpPr>
          <p:cNvPr id="3" name="Tartalom helye 2"/>
          <p:cNvSpPr>
            <a:spLocks noGrp="1"/>
          </p:cNvSpPr>
          <p:nvPr>
            <p:ph idx="1"/>
          </p:nvPr>
        </p:nvSpPr>
        <p:spPr/>
        <p:txBody>
          <a:bodyPr/>
          <a:lstStyle/>
          <a:p>
            <a:r>
              <a:rPr lang="hu-HU" smtClean="0"/>
              <a:t>1970</a:t>
            </a:r>
          </a:p>
          <a:p>
            <a:pPr lvl="1"/>
            <a:r>
              <a:rPr lang="hu-HU" smtClean="0"/>
              <a:t>15 March 1972 – more than thousand youth demonstrated in museum garden, Petőfi statue and at Batthyány eternal flame</a:t>
            </a:r>
          </a:p>
          <a:p>
            <a:pPr lvl="1"/>
            <a:r>
              <a:rPr lang="hu-HU" smtClean="0"/>
              <a:t>Charta ’77 (letter to Kádár</a:t>
            </a:r>
          </a:p>
          <a:p>
            <a:pPr lvl="1">
              <a:buNone/>
            </a:pPr>
            <a:r>
              <a:rPr lang="hu-HU" smtClean="0"/>
              <a:t>	in 1979, signed 250)</a:t>
            </a:r>
          </a:p>
          <a:p>
            <a:pPr lvl="1">
              <a:buNone/>
            </a:pPr>
            <a:endParaRPr lang="hu-HU"/>
          </a:p>
        </p:txBody>
      </p:sp>
      <p:pic>
        <p:nvPicPr>
          <p:cNvPr id="22530" name="Picture 2" descr="http://hvg.hu/image.aspx?id=456dd908-a4a9-426b-93ca-062eab5016be&amp;view=6b7e9122-a029-4600-9502-25c8833f2b1d"/>
          <p:cNvPicPr>
            <a:picLocks noChangeAspect="1" noChangeArrowheads="1"/>
          </p:cNvPicPr>
          <p:nvPr/>
        </p:nvPicPr>
        <p:blipFill>
          <a:blip r:embed="rId2" cstate="print"/>
          <a:srcRect/>
          <a:stretch>
            <a:fillRect/>
          </a:stretch>
        </p:blipFill>
        <p:spPr bwMode="auto">
          <a:xfrm>
            <a:off x="5148064" y="3573016"/>
            <a:ext cx="2933700" cy="1905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szamizdat.org/wp-content/uploads/2015/12/1987-marcius-15-tuntetes.jpg"/>
          <p:cNvPicPr>
            <a:picLocks noChangeAspect="1" noChangeArrowheads="1"/>
          </p:cNvPicPr>
          <p:nvPr/>
        </p:nvPicPr>
        <p:blipFill>
          <a:blip r:embed="rId2" cstate="print"/>
          <a:srcRect/>
          <a:stretch>
            <a:fillRect/>
          </a:stretch>
        </p:blipFill>
        <p:spPr bwMode="auto">
          <a:xfrm>
            <a:off x="1763688" y="692696"/>
            <a:ext cx="6858000" cy="5753101"/>
          </a:xfrm>
          <a:prstGeom prst="rect">
            <a:avLst/>
          </a:prstGeom>
          <a:noFill/>
        </p:spPr>
      </p:pic>
      <p:pic>
        <p:nvPicPr>
          <p:cNvPr id="24584" name="Picture 8" descr="Képtalálat a következ&amp;odblac;re: „kis jános orbán viktor batthyány örökmécses”"/>
          <p:cNvPicPr>
            <a:picLocks noChangeAspect="1" noChangeArrowheads="1"/>
          </p:cNvPicPr>
          <p:nvPr/>
        </p:nvPicPr>
        <p:blipFill>
          <a:blip r:embed="rId3" cstate="print"/>
          <a:srcRect/>
          <a:stretch>
            <a:fillRect/>
          </a:stretch>
        </p:blipFill>
        <p:spPr bwMode="auto">
          <a:xfrm>
            <a:off x="251520" y="4293096"/>
            <a:ext cx="4254011" cy="2304256"/>
          </a:xfrm>
          <a:prstGeom prst="rect">
            <a:avLst/>
          </a:prstGeom>
          <a:noFill/>
        </p:spPr>
      </p:pic>
      <p:pic>
        <p:nvPicPr>
          <p:cNvPr id="24582" name="Picture 6" descr="Képtalálat a következ&amp;odblac;re: „kis jános orbán viktor batthyány örökmécses”"/>
          <p:cNvPicPr>
            <a:picLocks noChangeAspect="1" noChangeArrowheads="1"/>
          </p:cNvPicPr>
          <p:nvPr/>
        </p:nvPicPr>
        <p:blipFill>
          <a:blip r:embed="rId4" cstate="print"/>
          <a:srcRect/>
          <a:stretch>
            <a:fillRect/>
          </a:stretch>
        </p:blipFill>
        <p:spPr bwMode="auto">
          <a:xfrm>
            <a:off x="5724128" y="4365104"/>
            <a:ext cx="3154427" cy="2304256"/>
          </a:xfrm>
          <a:prstGeom prst="rect">
            <a:avLst/>
          </a:prstGeom>
          <a:noFill/>
        </p:spPr>
      </p:pic>
      <p:pic>
        <p:nvPicPr>
          <p:cNvPr id="6146" name="Picture 2" descr="e_35920"/>
          <p:cNvPicPr>
            <a:picLocks noChangeAspect="1" noChangeArrowheads="1"/>
          </p:cNvPicPr>
          <p:nvPr/>
        </p:nvPicPr>
        <p:blipFill>
          <a:blip r:embed="rId5" cstate="print"/>
          <a:srcRect/>
          <a:stretch>
            <a:fillRect/>
          </a:stretch>
        </p:blipFill>
        <p:spPr bwMode="auto">
          <a:xfrm>
            <a:off x="3995936" y="548680"/>
            <a:ext cx="4925516" cy="2267043"/>
          </a:xfrm>
          <a:prstGeom prst="rect">
            <a:avLst/>
          </a:prstGeom>
          <a:noFill/>
        </p:spPr>
      </p:pic>
      <p:sp>
        <p:nvSpPr>
          <p:cNvPr id="2" name="Cím 1"/>
          <p:cNvSpPr>
            <a:spLocks noGrp="1"/>
          </p:cNvSpPr>
          <p:nvPr>
            <p:ph type="title"/>
          </p:nvPr>
        </p:nvSpPr>
        <p:spPr/>
        <p:txBody>
          <a:bodyPr/>
          <a:lstStyle/>
          <a:p>
            <a:r>
              <a:rPr lang="hu-HU" smtClean="0">
                <a:solidFill>
                  <a:srgbClr val="FF0000"/>
                </a:solidFill>
              </a:rPr>
              <a:t>Chronolgy</a:t>
            </a:r>
            <a:endParaRPr lang="hu-HU">
              <a:solidFill>
                <a:srgbClr val="FF0000"/>
              </a:solidFill>
            </a:endParaRPr>
          </a:p>
        </p:txBody>
      </p:sp>
      <p:sp>
        <p:nvSpPr>
          <p:cNvPr id="3" name="Tartalom helye 2"/>
          <p:cNvSpPr>
            <a:spLocks noGrp="1"/>
          </p:cNvSpPr>
          <p:nvPr>
            <p:ph idx="1"/>
          </p:nvPr>
        </p:nvSpPr>
        <p:spPr/>
        <p:txBody>
          <a:bodyPr/>
          <a:lstStyle/>
          <a:p>
            <a:r>
              <a:rPr lang="hu-HU" smtClean="0"/>
              <a:t>1980 </a:t>
            </a:r>
          </a:p>
          <a:p>
            <a:pPr lvl="1"/>
            <a:r>
              <a:rPr lang="hu-HU" smtClean="0"/>
              <a:t>Bib</a:t>
            </a:r>
            <a:r>
              <a:rPr lang="hu-HU" smtClean="0">
                <a:solidFill>
                  <a:srgbClr val="FF0000"/>
                </a:solidFill>
              </a:rPr>
              <a:t>ó memory book (1980)</a:t>
            </a:r>
          </a:p>
          <a:p>
            <a:pPr lvl="1"/>
            <a:r>
              <a:rPr lang="hu-HU" smtClean="0"/>
              <a:t>Mo</a:t>
            </a:r>
            <a:r>
              <a:rPr lang="hu-HU" smtClean="0">
                <a:solidFill>
                  <a:srgbClr val="FF0000"/>
                </a:solidFill>
              </a:rPr>
              <a:t>nor meeting (1985)</a:t>
            </a:r>
          </a:p>
          <a:p>
            <a:endParaRPr lang="hu-HU" smtClean="0"/>
          </a:p>
          <a:p>
            <a:pPr lvl="1"/>
            <a:r>
              <a:rPr lang="hu-HU" smtClean="0"/>
              <a:t>15 </a:t>
            </a:r>
            <a:r>
              <a:rPr lang="hu-HU" smtClean="0">
                <a:solidFill>
                  <a:srgbClr val="FF0000"/>
                </a:solidFill>
              </a:rPr>
              <a:t>March, 1986 – „Chainbridge battle”</a:t>
            </a:r>
          </a:p>
          <a:p>
            <a:pPr lvl="5">
              <a:buNone/>
            </a:pPr>
            <a:r>
              <a:rPr lang="hu-HU" sz="2800" smtClean="0">
                <a:solidFill>
                  <a:srgbClr val="FF0000"/>
                </a:solidFill>
              </a:rPr>
              <a:t>1987</a:t>
            </a:r>
          </a:p>
          <a:p>
            <a:pPr lvl="5">
              <a:buNone/>
            </a:pPr>
            <a:r>
              <a:rPr lang="hu-HU" sz="2800" smtClean="0">
                <a:solidFill>
                  <a:srgbClr val="FF0000"/>
                </a:solidFill>
              </a:rPr>
              <a:t>1988</a:t>
            </a:r>
            <a:endParaRPr lang="hu-HU" sz="28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Movements</a:t>
            </a:r>
            <a:endParaRPr lang="hu-HU"/>
          </a:p>
        </p:txBody>
      </p:sp>
      <p:sp>
        <p:nvSpPr>
          <p:cNvPr id="3" name="Tartalom helye 2"/>
          <p:cNvSpPr>
            <a:spLocks noGrp="1"/>
          </p:cNvSpPr>
          <p:nvPr>
            <p:ph idx="1"/>
          </p:nvPr>
        </p:nvSpPr>
        <p:spPr/>
        <p:txBody>
          <a:bodyPr/>
          <a:lstStyle/>
          <a:p>
            <a:r>
              <a:rPr lang="hu-HU" smtClean="0"/>
              <a:t>Danube Circle </a:t>
            </a:r>
          </a:p>
          <a:p>
            <a:pPr>
              <a:buNone/>
            </a:pPr>
            <a:r>
              <a:rPr lang="hu-HU" smtClean="0"/>
              <a:t>	(1984)</a:t>
            </a:r>
          </a:p>
          <a:p>
            <a:r>
              <a:rPr lang="hu-HU" smtClean="0"/>
              <a:t>But:</a:t>
            </a:r>
          </a:p>
          <a:p>
            <a:pPr>
              <a:buNone/>
            </a:pPr>
            <a:r>
              <a:rPr lang="hu-HU" smtClean="0"/>
              <a:t>	small churches,</a:t>
            </a:r>
          </a:p>
          <a:p>
            <a:pPr>
              <a:buNone/>
            </a:pPr>
            <a:r>
              <a:rPr lang="hu-HU" smtClean="0"/>
              <a:t>	Dialóg peace </a:t>
            </a:r>
          </a:p>
          <a:p>
            <a:pPr>
              <a:buNone/>
            </a:pPr>
            <a:r>
              <a:rPr lang="hu-HU" smtClean="0"/>
              <a:t>	movement,</a:t>
            </a:r>
          </a:p>
          <a:p>
            <a:pPr>
              <a:buNone/>
            </a:pPr>
            <a:r>
              <a:rPr lang="hu-HU" smtClean="0"/>
              <a:t>	SZETA (Fund for Support the Poor)</a:t>
            </a:r>
            <a:endParaRPr lang="hu-HU"/>
          </a:p>
        </p:txBody>
      </p:sp>
      <p:sp>
        <p:nvSpPr>
          <p:cNvPr id="3074" name="AutoShape 2" descr="Képtalálat a következ&amp;odblac;re: „kis jános orbán viktor batthyány örökméc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3076" name="AutoShape 4" descr="Képtalálat a következ&amp;odblac;re: „kis jános orbán viktor batthyány örökméc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3078" name="AutoShape 6" descr="Képtalálat a következ&amp;odblac;re: „kis jános orbán viktor batthyány örökméc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3080" name="AutoShape 8" descr="Képtalálat a következ&amp;odblac;re: „kis jános orbán viktor batthyány örökmécses”"/>
          <p:cNvSpPr>
            <a:spLocks noChangeAspect="1" noChangeArrowheads="1"/>
          </p:cNvSpPr>
          <p:nvPr/>
        </p:nvSpPr>
        <p:spPr bwMode="auto">
          <a:xfrm>
            <a:off x="155575" y="-1485900"/>
            <a:ext cx="4200525" cy="3095625"/>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3082" name="AutoShape 10" descr="Képtalálat a következ&amp;odblac;re: „kis jános orbán viktor batthyány örökmécses”"/>
          <p:cNvSpPr>
            <a:spLocks noChangeAspect="1" noChangeArrowheads="1"/>
          </p:cNvSpPr>
          <p:nvPr/>
        </p:nvSpPr>
        <p:spPr bwMode="auto">
          <a:xfrm>
            <a:off x="155575" y="-1485900"/>
            <a:ext cx="4200525" cy="3095625"/>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3084" name="AutoShape 12" descr="Képtalálat a következ&amp;odblac;re: „kis jános orbán viktor batthyány örökmécses”"/>
          <p:cNvSpPr>
            <a:spLocks noChangeAspect="1" noChangeArrowheads="1"/>
          </p:cNvSpPr>
          <p:nvPr/>
        </p:nvSpPr>
        <p:spPr bwMode="auto">
          <a:xfrm>
            <a:off x="155575" y="-1485900"/>
            <a:ext cx="4200525" cy="3095625"/>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3086" name="AutoShape 14" descr="Képtalálat a következ&amp;odblac;re: „kis jános orbán viktor batthyány örökmécses”"/>
          <p:cNvSpPr>
            <a:spLocks noChangeAspect="1" noChangeArrowheads="1"/>
          </p:cNvSpPr>
          <p:nvPr/>
        </p:nvSpPr>
        <p:spPr bwMode="auto">
          <a:xfrm>
            <a:off x="155575" y="-1485900"/>
            <a:ext cx="4200525" cy="3095625"/>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5122" name="Picture 2" descr="Képtalálat a következ&amp;odblac;re: „duna kör tagjai”"/>
          <p:cNvPicPr>
            <a:picLocks noChangeAspect="1" noChangeArrowheads="1"/>
          </p:cNvPicPr>
          <p:nvPr/>
        </p:nvPicPr>
        <p:blipFill>
          <a:blip r:embed="rId2" cstate="print"/>
          <a:srcRect/>
          <a:stretch>
            <a:fillRect/>
          </a:stretch>
        </p:blipFill>
        <p:spPr bwMode="auto">
          <a:xfrm>
            <a:off x="3846923" y="1268760"/>
            <a:ext cx="5297077" cy="3528392"/>
          </a:xfrm>
          <a:prstGeom prst="rect">
            <a:avLst/>
          </a:prstGeom>
          <a:noFill/>
        </p:spPr>
      </p:pic>
      <p:pic>
        <p:nvPicPr>
          <p:cNvPr id="5124" name="Picture 4" descr="Képtalálat a következ&amp;odblac;re: „duna kör tagjai”"/>
          <p:cNvPicPr>
            <a:picLocks noChangeAspect="1" noChangeArrowheads="1"/>
          </p:cNvPicPr>
          <p:nvPr/>
        </p:nvPicPr>
        <p:blipFill>
          <a:blip r:embed="rId3" cstate="print"/>
          <a:srcRect/>
          <a:stretch>
            <a:fillRect/>
          </a:stretch>
        </p:blipFill>
        <p:spPr bwMode="auto">
          <a:xfrm>
            <a:off x="6660232" y="3861048"/>
            <a:ext cx="1800200" cy="2721072"/>
          </a:xfrm>
          <a:prstGeom prst="rect">
            <a:avLst/>
          </a:prstGeom>
          <a:noFill/>
        </p:spPr>
      </p:pic>
    </p:spTree>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410</Words>
  <Application>Microsoft Office PowerPoint</Application>
  <PresentationFormat>Diavetítés a képernyőre (4:3 oldalarány)</PresentationFormat>
  <Paragraphs>77</Paragraphs>
  <Slides>13</Slides>
  <Notes>0</Notes>
  <HiddenSlides>0</HiddenSlides>
  <MMClips>0</MMClips>
  <ScaleCrop>false</ScaleCrop>
  <HeadingPairs>
    <vt:vector size="4" baseType="variant">
      <vt:variant>
        <vt:lpstr>Téma</vt:lpstr>
      </vt:variant>
      <vt:variant>
        <vt:i4>1</vt:i4>
      </vt:variant>
      <vt:variant>
        <vt:lpstr>Diacímek</vt:lpstr>
      </vt:variant>
      <vt:variant>
        <vt:i4>13</vt:i4>
      </vt:variant>
    </vt:vector>
  </HeadingPairs>
  <TitlesOfParts>
    <vt:vector size="14" baseType="lpstr">
      <vt:lpstr>Office-téma</vt:lpstr>
      <vt:lpstr>Relations to 1956 of  NGOs and encounter movements  - 1956 and the Hungarian civil society – </vt:lpstr>
      <vt:lpstr>Methodology</vt:lpstr>
      <vt:lpstr>Research questions</vt:lpstr>
      <vt:lpstr>Heritage of the revolution and freedom fight of 1956</vt:lpstr>
      <vt:lpstr>Civil society</vt:lpstr>
      <vt:lpstr>Chronolgy</vt:lpstr>
      <vt:lpstr>Chronolgy</vt:lpstr>
      <vt:lpstr>Chronolgy</vt:lpstr>
      <vt:lpstr>Movements</vt:lpstr>
      <vt:lpstr>Arts</vt:lpstr>
      <vt:lpstr>Democratic Encounter group</vt:lpstr>
      <vt:lpstr>Conclusions</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 to 1956 of  NGOs and encounter movements  - 1956 and the Hungarian civil society</dc:title>
  <dc:creator>Giczey Péter</dc:creator>
  <cp:lastModifiedBy>Giczey Péter</cp:lastModifiedBy>
  <cp:revision>23</cp:revision>
  <dcterms:created xsi:type="dcterms:W3CDTF">2016-11-05T10:03:35Z</dcterms:created>
  <dcterms:modified xsi:type="dcterms:W3CDTF">2016-11-16T16:53:44Z</dcterms:modified>
</cp:coreProperties>
</file>