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58" r:id="rId5"/>
    <p:sldId id="260" r:id="rId6"/>
    <p:sldId id="261" r:id="rId7"/>
    <p:sldId id="265" r:id="rId8"/>
    <p:sldId id="264" r:id="rId9"/>
    <p:sldId id="263" r:id="rId10"/>
    <p:sldId id="262" r:id="rId11"/>
    <p:sldId id="259" r:id="rId12"/>
  </p:sldIdLst>
  <p:sldSz cx="9144000" cy="6858000" type="screen4x3"/>
  <p:notesSz cx="6761163" cy="99425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munkalap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munkalap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lineChart>
        <c:grouping val="standard"/>
        <c:ser>
          <c:idx val="0"/>
          <c:order val="0"/>
          <c:tx>
            <c:strRef>
              <c:f>Munka1!$B$1</c:f>
              <c:strCache>
                <c:ptCount val="1"/>
                <c:pt idx="0">
                  <c:v>Number of ministries</c:v>
                </c:pt>
              </c:strCache>
            </c:strRef>
          </c:tx>
          <c:marker>
            <c:symbol val="none"/>
          </c:marker>
          <c:dLbls>
            <c:dLblPos val="l"/>
            <c:showVal val="1"/>
          </c:dLbls>
          <c:cat>
            <c:strRef>
              <c:f>Munka1!$A$2:$A$12</c:f>
              <c:strCache>
                <c:ptCount val="11"/>
                <c:pt idx="0">
                  <c:v>1952</c:v>
                </c:pt>
                <c:pt idx="1">
                  <c:v>57</c:v>
                </c:pt>
                <c:pt idx="2">
                  <c:v>67</c:v>
                </c:pt>
                <c:pt idx="3">
                  <c:v>80</c:v>
                </c:pt>
                <c:pt idx="4">
                  <c:v>89</c:v>
                </c:pt>
                <c:pt idx="5">
                  <c:v>90</c:v>
                </c:pt>
                <c:pt idx="6">
                  <c:v>94</c:v>
                </c:pt>
                <c:pt idx="7">
                  <c:v>98</c:v>
                </c:pt>
                <c:pt idx="8">
                  <c:v>2002</c:v>
                </c:pt>
                <c:pt idx="9">
                  <c:v>.06</c:v>
                </c:pt>
                <c:pt idx="10">
                  <c:v>10</c:v>
                </c:pt>
              </c:strCache>
            </c:strRef>
          </c:cat>
          <c:val>
            <c:numRef>
              <c:f>Munka1!$B$2:$B$13</c:f>
              <c:numCache>
                <c:formatCode>General</c:formatCode>
                <c:ptCount val="12"/>
                <c:pt idx="0">
                  <c:v>26</c:v>
                </c:pt>
                <c:pt idx="1">
                  <c:v>19</c:v>
                </c:pt>
                <c:pt idx="2">
                  <c:v>16</c:v>
                </c:pt>
                <c:pt idx="3">
                  <c:v>13</c:v>
                </c:pt>
                <c:pt idx="4">
                  <c:v>12</c:v>
                </c:pt>
                <c:pt idx="5">
                  <c:v>13</c:v>
                </c:pt>
                <c:pt idx="6">
                  <c:v>12</c:v>
                </c:pt>
                <c:pt idx="7">
                  <c:v>14</c:v>
                </c:pt>
                <c:pt idx="8">
                  <c:v>14</c:v>
                </c:pt>
                <c:pt idx="9">
                  <c:v>11</c:v>
                </c:pt>
                <c:pt idx="10">
                  <c:v>8</c:v>
                </c:pt>
              </c:numCache>
            </c:numRef>
          </c:val>
        </c:ser>
        <c:dLbls>
          <c:showVal val="1"/>
        </c:dLbls>
        <c:marker val="1"/>
        <c:axId val="196126976"/>
        <c:axId val="238276608"/>
      </c:lineChart>
      <c:catAx>
        <c:axId val="1961269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 err="1" smtClean="0"/>
                  <a:t>years</a:t>
                </a:r>
                <a:endParaRPr lang="hu-HU" dirty="0"/>
              </a:p>
            </c:rich>
          </c:tx>
          <c:layout/>
        </c:title>
        <c:numFmt formatCode="General" sourceLinked="1"/>
        <c:tickLblPos val="nextTo"/>
        <c:crossAx val="238276608"/>
        <c:crosses val="autoZero"/>
        <c:auto val="1"/>
        <c:lblAlgn val="ctr"/>
        <c:lblOffset val="100"/>
      </c:catAx>
      <c:valAx>
        <c:axId val="238276608"/>
        <c:scaling>
          <c:orientation val="minMax"/>
        </c:scaling>
        <c:axPos val="l"/>
        <c:majorGridlines/>
        <c:numFmt formatCode="General" sourceLinked="1"/>
        <c:tickLblPos val="nextTo"/>
        <c:crossAx val="196126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lineChart>
        <c:grouping val="standard"/>
        <c:ser>
          <c:idx val="0"/>
          <c:order val="0"/>
          <c:tx>
            <c:strRef>
              <c:f>Munka1!$B$1</c:f>
              <c:strCache>
                <c:ptCount val="1"/>
                <c:pt idx="0">
                  <c:v>Number of ministries</c:v>
                </c:pt>
              </c:strCache>
            </c:strRef>
          </c:tx>
          <c:marker>
            <c:symbol val="none"/>
          </c:marker>
          <c:dLbls>
            <c:dLblPos val="l"/>
            <c:showVal val="1"/>
          </c:dLbls>
          <c:cat>
            <c:strRef>
              <c:f>Munka1!$A$2:$A$12</c:f>
              <c:strCache>
                <c:ptCount val="11"/>
                <c:pt idx="0">
                  <c:v>1952</c:v>
                </c:pt>
                <c:pt idx="1">
                  <c:v>57</c:v>
                </c:pt>
                <c:pt idx="2">
                  <c:v>67</c:v>
                </c:pt>
                <c:pt idx="3">
                  <c:v>80</c:v>
                </c:pt>
                <c:pt idx="4">
                  <c:v>89</c:v>
                </c:pt>
                <c:pt idx="5">
                  <c:v>90</c:v>
                </c:pt>
                <c:pt idx="6">
                  <c:v>94</c:v>
                </c:pt>
                <c:pt idx="7">
                  <c:v>98</c:v>
                </c:pt>
                <c:pt idx="8">
                  <c:v>2002</c:v>
                </c:pt>
                <c:pt idx="9">
                  <c:v>.06</c:v>
                </c:pt>
                <c:pt idx="10">
                  <c:v>10</c:v>
                </c:pt>
              </c:strCache>
            </c:strRef>
          </c:cat>
          <c:val>
            <c:numRef>
              <c:f>Munka1!$B$2:$B$13</c:f>
              <c:numCache>
                <c:formatCode>General</c:formatCode>
                <c:ptCount val="12"/>
                <c:pt idx="0">
                  <c:v>26</c:v>
                </c:pt>
                <c:pt idx="1">
                  <c:v>19</c:v>
                </c:pt>
                <c:pt idx="2">
                  <c:v>16</c:v>
                </c:pt>
                <c:pt idx="3">
                  <c:v>13</c:v>
                </c:pt>
                <c:pt idx="4">
                  <c:v>12</c:v>
                </c:pt>
                <c:pt idx="5">
                  <c:v>13</c:v>
                </c:pt>
                <c:pt idx="6">
                  <c:v>12</c:v>
                </c:pt>
                <c:pt idx="7">
                  <c:v>14</c:v>
                </c:pt>
                <c:pt idx="8">
                  <c:v>14</c:v>
                </c:pt>
                <c:pt idx="9">
                  <c:v>11</c:v>
                </c:pt>
                <c:pt idx="10">
                  <c:v>8</c:v>
                </c:pt>
              </c:numCache>
            </c:numRef>
          </c:val>
        </c:ser>
        <c:dLbls>
          <c:showVal val="1"/>
        </c:dLbls>
        <c:marker val="1"/>
        <c:axId val="247430528"/>
        <c:axId val="247432704"/>
      </c:lineChart>
      <c:catAx>
        <c:axId val="2474305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 err="1" smtClean="0"/>
                  <a:t>years</a:t>
                </a:r>
                <a:endParaRPr lang="hu-HU" dirty="0"/>
              </a:p>
            </c:rich>
          </c:tx>
          <c:layout/>
        </c:title>
        <c:numFmt formatCode="General" sourceLinked="1"/>
        <c:tickLblPos val="nextTo"/>
        <c:crossAx val="247432704"/>
        <c:crosses val="autoZero"/>
        <c:auto val="1"/>
        <c:lblAlgn val="ctr"/>
        <c:lblOffset val="100"/>
      </c:catAx>
      <c:valAx>
        <c:axId val="24743270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2474305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lineChart>
        <c:grouping val="standard"/>
        <c:ser>
          <c:idx val="0"/>
          <c:order val="0"/>
          <c:tx>
            <c:strRef>
              <c:f>Munka1!$B$1</c:f>
              <c:strCache>
                <c:ptCount val="1"/>
                <c:pt idx="0">
                  <c:v>Minisztériumok száma</c:v>
                </c:pt>
              </c:strCache>
            </c:strRef>
          </c:tx>
          <c:marker>
            <c:symbol val="none"/>
          </c:marker>
          <c:cat>
            <c:strRef>
              <c:f>Munka1!$A$2:$A$12</c:f>
              <c:strCache>
                <c:ptCount val="11"/>
                <c:pt idx="0">
                  <c:v>1952</c:v>
                </c:pt>
                <c:pt idx="1">
                  <c:v>57</c:v>
                </c:pt>
                <c:pt idx="2">
                  <c:v>67</c:v>
                </c:pt>
                <c:pt idx="3">
                  <c:v>80</c:v>
                </c:pt>
                <c:pt idx="4">
                  <c:v>89</c:v>
                </c:pt>
                <c:pt idx="5">
                  <c:v>90</c:v>
                </c:pt>
                <c:pt idx="6">
                  <c:v>94</c:v>
                </c:pt>
                <c:pt idx="7">
                  <c:v>98</c:v>
                </c:pt>
                <c:pt idx="8">
                  <c:v>2002</c:v>
                </c:pt>
                <c:pt idx="9">
                  <c:v>.06</c:v>
                </c:pt>
                <c:pt idx="10">
                  <c:v>10</c:v>
                </c:pt>
              </c:strCache>
            </c:strRef>
          </c:cat>
          <c:val>
            <c:numRef>
              <c:f>Munka1!$B$2:$B$13</c:f>
              <c:numCache>
                <c:formatCode>General</c:formatCode>
                <c:ptCount val="12"/>
                <c:pt idx="0">
                  <c:v>26</c:v>
                </c:pt>
                <c:pt idx="1">
                  <c:v>19</c:v>
                </c:pt>
                <c:pt idx="2">
                  <c:v>16</c:v>
                </c:pt>
                <c:pt idx="3">
                  <c:v>13</c:v>
                </c:pt>
                <c:pt idx="4">
                  <c:v>12</c:v>
                </c:pt>
                <c:pt idx="5">
                  <c:v>13</c:v>
                </c:pt>
                <c:pt idx="6">
                  <c:v>12</c:v>
                </c:pt>
                <c:pt idx="7">
                  <c:v>14</c:v>
                </c:pt>
                <c:pt idx="8">
                  <c:v>14</c:v>
                </c:pt>
                <c:pt idx="9">
                  <c:v>11</c:v>
                </c:pt>
                <c:pt idx="10">
                  <c:v>8</c:v>
                </c:pt>
              </c:numCache>
            </c:numRef>
          </c:val>
        </c:ser>
        <c:marker val="1"/>
        <c:axId val="248210560"/>
        <c:axId val="248212096"/>
      </c:lineChart>
      <c:catAx>
        <c:axId val="248210560"/>
        <c:scaling>
          <c:orientation val="minMax"/>
        </c:scaling>
        <c:axPos val="b"/>
        <c:numFmt formatCode="General" sourceLinked="1"/>
        <c:tickLblPos val="nextTo"/>
        <c:crossAx val="248212096"/>
        <c:crosses val="autoZero"/>
        <c:auto val="1"/>
        <c:lblAlgn val="ctr"/>
        <c:lblOffset val="100"/>
      </c:catAx>
      <c:valAx>
        <c:axId val="248212096"/>
        <c:scaling>
          <c:orientation val="minMax"/>
        </c:scaling>
        <c:delete val="1"/>
        <c:axPos val="l"/>
        <c:minorGridlines/>
        <c:numFmt formatCode="General" sourceLinked="1"/>
        <c:tickLblPos val="nextTo"/>
        <c:crossAx val="2482105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lineChart>
        <c:grouping val="standard"/>
        <c:ser>
          <c:idx val="0"/>
          <c:order val="0"/>
          <c:tx>
            <c:strRef>
              <c:f>Munka1!$B$1</c:f>
              <c:strCache>
                <c:ptCount val="1"/>
                <c:pt idx="0">
                  <c:v>Minisztériumok száma</c:v>
                </c:pt>
              </c:strCache>
            </c:strRef>
          </c:tx>
          <c:marker>
            <c:symbol val="none"/>
          </c:marker>
          <c:dLbls>
            <c:dLblPos val="b"/>
            <c:showVal val="1"/>
          </c:dLbls>
          <c:cat>
            <c:strRef>
              <c:f>Munka1!$A$2:$A$12</c:f>
              <c:strCache>
                <c:ptCount val="11"/>
                <c:pt idx="0">
                  <c:v>1952</c:v>
                </c:pt>
                <c:pt idx="1">
                  <c:v>57</c:v>
                </c:pt>
                <c:pt idx="2">
                  <c:v>67</c:v>
                </c:pt>
                <c:pt idx="3">
                  <c:v>80</c:v>
                </c:pt>
                <c:pt idx="4">
                  <c:v>89</c:v>
                </c:pt>
                <c:pt idx="5">
                  <c:v>90</c:v>
                </c:pt>
                <c:pt idx="6">
                  <c:v>94</c:v>
                </c:pt>
                <c:pt idx="7">
                  <c:v>98</c:v>
                </c:pt>
                <c:pt idx="8">
                  <c:v>2002</c:v>
                </c:pt>
                <c:pt idx="9">
                  <c:v>.06</c:v>
                </c:pt>
                <c:pt idx="10">
                  <c:v>10</c:v>
                </c:pt>
              </c:strCache>
            </c:strRef>
          </c:cat>
          <c:val>
            <c:numRef>
              <c:f>Munka1!$B$2:$B$13</c:f>
              <c:numCache>
                <c:formatCode>General</c:formatCode>
                <c:ptCount val="12"/>
                <c:pt idx="0">
                  <c:v>26</c:v>
                </c:pt>
                <c:pt idx="1">
                  <c:v>19</c:v>
                </c:pt>
                <c:pt idx="2">
                  <c:v>16</c:v>
                </c:pt>
                <c:pt idx="3">
                  <c:v>13</c:v>
                </c:pt>
                <c:pt idx="4">
                  <c:v>12</c:v>
                </c:pt>
                <c:pt idx="5">
                  <c:v>13</c:v>
                </c:pt>
                <c:pt idx="6">
                  <c:v>12</c:v>
                </c:pt>
                <c:pt idx="7">
                  <c:v>14</c:v>
                </c:pt>
                <c:pt idx="8">
                  <c:v>14</c:v>
                </c:pt>
                <c:pt idx="9">
                  <c:v>11</c:v>
                </c:pt>
                <c:pt idx="10">
                  <c:v>8</c:v>
                </c:pt>
              </c:numCache>
            </c:numRef>
          </c:val>
        </c:ser>
        <c:dLbls>
          <c:showVal val="1"/>
        </c:dLbls>
        <c:marker val="1"/>
        <c:axId val="250439168"/>
        <c:axId val="250440704"/>
      </c:lineChart>
      <c:catAx>
        <c:axId val="250439168"/>
        <c:scaling>
          <c:orientation val="minMax"/>
        </c:scaling>
        <c:axPos val="b"/>
        <c:numFmt formatCode="General" sourceLinked="1"/>
        <c:tickLblPos val="nextTo"/>
        <c:crossAx val="250440704"/>
        <c:crosses val="autoZero"/>
        <c:auto val="1"/>
        <c:lblAlgn val="ctr"/>
        <c:lblOffset val="100"/>
      </c:catAx>
      <c:valAx>
        <c:axId val="250440704"/>
        <c:scaling>
          <c:orientation val="minMax"/>
        </c:scaling>
        <c:delete val="1"/>
        <c:axPos val="l"/>
        <c:minorGridlines/>
        <c:numFmt formatCode="General" sourceLinked="1"/>
        <c:tickLblPos val="nextTo"/>
        <c:crossAx val="2504391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0.17647</cdr:x>
      <cdr:y>0.33333</cdr:y>
    </cdr:from>
    <cdr:to>
      <cdr:x>0.23529</cdr:x>
      <cdr:y>0.44444</cdr:y>
    </cdr:to>
    <cdr:sp macro="" textlink="">
      <cdr:nvSpPr>
        <cdr:cNvPr id="4" name="Bal oldali kapcsos zárójel 3"/>
        <cdr:cNvSpPr/>
      </cdr:nvSpPr>
      <cdr:spPr>
        <a:xfrm xmlns:a="http://schemas.openxmlformats.org/drawingml/2006/main">
          <a:off x="642942" y="1071570"/>
          <a:ext cx="214314" cy="357190"/>
        </a:xfrm>
        <a:prstGeom xmlns:a="http://schemas.openxmlformats.org/drawingml/2006/main" prst="leftBrac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0.76471</cdr:x>
      <cdr:y>0.55556</cdr:y>
    </cdr:from>
    <cdr:to>
      <cdr:x>0.82354</cdr:x>
      <cdr:y>0.66667</cdr:y>
    </cdr:to>
    <cdr:sp macro="" textlink="">
      <cdr:nvSpPr>
        <cdr:cNvPr id="3" name="Bal oldali kapcsos zárójel 2"/>
        <cdr:cNvSpPr/>
      </cdr:nvSpPr>
      <cdr:spPr>
        <a:xfrm xmlns:a="http://schemas.openxmlformats.org/drawingml/2006/main">
          <a:off x="2786082" y="1785950"/>
          <a:ext cx="214337" cy="357187"/>
        </a:xfrm>
        <a:prstGeom xmlns:a="http://schemas.openxmlformats.org/drawingml/2006/main" prst="leftBrace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w Cen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w Cen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w Cen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w Cen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w Cen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w Cen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w Cen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w Cen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81A7B-0202-4A82-BDEA-A12CA2C5CDC3}" type="datetimeFigureOut">
              <a:rPr lang="hu-HU" smtClean="0"/>
              <a:pPr/>
              <a:t>2016.11.25.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78EF6-6163-46DE-9D7B-E700059A9C0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8CD74-E4A7-492B-B90E-12CADBD63BDF}" type="datetimeFigureOut">
              <a:rPr lang="hu-HU" smtClean="0"/>
              <a:pPr/>
              <a:t>2016.11.25.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0015B-0467-4AD6-B8BE-5710B44C90F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BF9575-EDA1-49FD-98B4-613422E4515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horvath.m.tamas@law.unideb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2214577"/>
          </a:xfrm>
        </p:spPr>
        <p:txBody>
          <a:bodyPr>
            <a:normAutofit fontScale="90000"/>
          </a:bodyPr>
          <a:lstStyle/>
          <a:p>
            <a:r>
              <a:rPr smtClean="0"/>
              <a:t>Change of public administration from 1950-ies </a:t>
            </a:r>
            <a:r>
              <a:rPr smtClean="0"/>
              <a:t>until </a:t>
            </a:r>
            <a:r>
              <a:rPr smtClean="0"/>
              <a:t>now</a:t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sz="2700" smtClean="0"/>
              <a:t>(The case of Hungary) </a:t>
            </a:r>
            <a:endParaRPr sz="270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28728" y="4000504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en-GB" sz="4200" b="1" dirty="0" err="1" smtClean="0"/>
              <a:t>Tamás</a:t>
            </a:r>
            <a:r>
              <a:rPr lang="en-GB" sz="4200" b="1" dirty="0" smtClean="0"/>
              <a:t> M. </a:t>
            </a:r>
            <a:r>
              <a:rPr lang="en-GB" sz="4200" b="1" dirty="0" err="1" smtClean="0"/>
              <a:t>Horváth</a:t>
            </a:r>
            <a:endParaRPr lang="en-GB" sz="4200" b="1" dirty="0" smtClean="0"/>
          </a:p>
          <a:p>
            <a:endParaRPr lang="en-GB" sz="3600" dirty="0" smtClean="0"/>
          </a:p>
          <a:p>
            <a:r>
              <a:rPr lang="en-GB" b="1" dirty="0" smtClean="0"/>
              <a:t>Professor, Leader of the MTA-DE Public Service Research Group;</a:t>
            </a:r>
          </a:p>
          <a:p>
            <a:r>
              <a:rPr lang="en-GB" b="1" dirty="0" smtClean="0"/>
              <a:t>Head of Department of Financial Law and Public Management, </a:t>
            </a:r>
          </a:p>
          <a:p>
            <a:r>
              <a:rPr lang="en-GB" b="1" dirty="0" smtClean="0"/>
              <a:t>Faculty of Political and Legal Studies, University of Debrecen, HUNGARY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289083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Repression</a:t>
            </a:r>
          </a:p>
          <a:p>
            <a:pPr lvl="1"/>
            <a:r>
              <a:rPr lang="en-US" dirty="0" smtClean="0"/>
              <a:t>1957–1961</a:t>
            </a:r>
          </a:p>
          <a:p>
            <a:r>
              <a:rPr lang="en-US" dirty="0" smtClean="0"/>
              <a:t>‘Consolidation’ </a:t>
            </a:r>
          </a:p>
          <a:p>
            <a:pPr lvl="1"/>
            <a:r>
              <a:rPr lang="en-US" dirty="0" smtClean="0"/>
              <a:t>1962–71</a:t>
            </a:r>
          </a:p>
          <a:p>
            <a:pPr lvl="1"/>
            <a:r>
              <a:rPr lang="en-US" dirty="0" smtClean="0"/>
              <a:t>1972–84</a:t>
            </a:r>
          </a:p>
          <a:p>
            <a:pPr lvl="1"/>
            <a:r>
              <a:rPr lang="en-US" dirty="0" smtClean="0"/>
              <a:t>1985–89  </a:t>
            </a:r>
          </a:p>
          <a:p>
            <a:r>
              <a:rPr lang="en-US" dirty="0" smtClean="0"/>
              <a:t>System transition</a:t>
            </a:r>
          </a:p>
          <a:p>
            <a:pPr lvl="1"/>
            <a:r>
              <a:rPr lang="en-US" dirty="0" smtClean="0"/>
              <a:t>1990–2004</a:t>
            </a:r>
          </a:p>
          <a:p>
            <a:pPr lvl="1"/>
            <a:r>
              <a:rPr lang="en-US" dirty="0" smtClean="0"/>
              <a:t>2005–2010  </a:t>
            </a:r>
          </a:p>
          <a:p>
            <a:r>
              <a:rPr lang="en-US" dirty="0" smtClean="0"/>
              <a:t>‘Illiberal state’ </a:t>
            </a:r>
          </a:p>
          <a:p>
            <a:pPr lvl="1"/>
            <a:r>
              <a:rPr lang="en-US" dirty="0" smtClean="0"/>
              <a:t>(2011–)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2"/>
          </p:nvPr>
        </p:nvSpPr>
        <p:spPr>
          <a:xfrm>
            <a:off x="3357554" y="1428736"/>
            <a:ext cx="5572164" cy="4589955"/>
          </a:xfrm>
        </p:spPr>
        <p:txBody>
          <a:bodyPr>
            <a:noAutofit/>
          </a:bodyPr>
          <a:lstStyle/>
          <a:p>
            <a:r>
              <a:rPr lang="en-US" sz="2800" dirty="0" smtClean="0"/>
              <a:t>Sector administration</a:t>
            </a:r>
          </a:p>
          <a:p>
            <a:pPr lvl="8"/>
            <a:endParaRPr lang="en-US" dirty="0" smtClean="0"/>
          </a:p>
          <a:p>
            <a:r>
              <a:rPr lang="en-US" sz="28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‘New Economic Mechanism’ (1965-): indirect administrative influence</a:t>
            </a:r>
            <a:endParaRPr lang="hu-HU" sz="2400" dirty="0" smtClean="0"/>
          </a:p>
          <a:p>
            <a:pPr lvl="1">
              <a:spcBef>
                <a:spcPts val="0"/>
              </a:spcBef>
            </a:pPr>
            <a:endParaRPr lang="en-US" sz="2400" b="1" dirty="0" smtClean="0"/>
          </a:p>
          <a:p>
            <a:r>
              <a:rPr lang="en-US" sz="2400" b="1" dirty="0" smtClean="0"/>
              <a:t>Division of powers, </a:t>
            </a:r>
            <a:r>
              <a:rPr lang="en-US" sz="2400" b="1" dirty="0" err="1" smtClean="0"/>
              <a:t>marketization</a:t>
            </a:r>
            <a:r>
              <a:rPr lang="en-US" sz="2400" b="1" dirty="0" smtClean="0"/>
              <a:t>, regulation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Centralization, strong chancellery system of government administration</a:t>
            </a:r>
            <a:endParaRPr lang="en-US" sz="2400" b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8" name="Szalagív 7"/>
          <p:cNvSpPr/>
          <p:nvPr/>
        </p:nvSpPr>
        <p:spPr>
          <a:xfrm>
            <a:off x="214282" y="4643446"/>
            <a:ext cx="4857784" cy="642942"/>
          </a:xfrm>
          <a:prstGeom prst="blockArc">
            <a:avLst>
              <a:gd name="adj1" fmla="val 10514594"/>
              <a:gd name="adj2" fmla="val 55382"/>
              <a:gd name="adj3" fmla="val 0"/>
            </a:avLst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9" name="Szalagív 8"/>
          <p:cNvSpPr/>
          <p:nvPr/>
        </p:nvSpPr>
        <p:spPr>
          <a:xfrm>
            <a:off x="214282" y="5000636"/>
            <a:ext cx="3429024" cy="500066"/>
          </a:xfrm>
          <a:prstGeom prst="blockArc">
            <a:avLst>
              <a:gd name="adj1" fmla="val 10514594"/>
              <a:gd name="adj2" fmla="val 55382"/>
              <a:gd name="adj3" fmla="val 0"/>
            </a:avLst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hu-HU" b="1" dirty="0" smtClean="0">
              <a:solidFill>
                <a:schemeClr val="bg1"/>
              </a:solidFill>
              <a:hlinkClick r:id="rId2"/>
            </a:endParaRPr>
          </a:p>
          <a:p>
            <a:endParaRPr lang="hu-HU" b="1" dirty="0" smtClean="0">
              <a:solidFill>
                <a:schemeClr val="bg1"/>
              </a:solidFill>
              <a:hlinkClick r:id="rId2"/>
            </a:endParaRPr>
          </a:p>
          <a:p>
            <a:pPr algn="ctr">
              <a:buNone/>
            </a:pPr>
            <a:r>
              <a:rPr lang="en-GB" b="1" dirty="0" smtClean="0">
                <a:solidFill>
                  <a:schemeClr val="bg1"/>
                </a:solidFill>
                <a:hlinkClick r:id="rId2"/>
              </a:rPr>
              <a:t>horvath.m.tamas@law.unideb.hu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Repression</a:t>
            </a:r>
          </a:p>
          <a:p>
            <a:pPr lvl="1"/>
            <a:r>
              <a:rPr lang="en-US" dirty="0" smtClean="0"/>
              <a:t>1957–1961</a:t>
            </a:r>
          </a:p>
          <a:p>
            <a:r>
              <a:rPr lang="en-US" dirty="0" smtClean="0"/>
              <a:t>‘Consolidation’ </a:t>
            </a:r>
          </a:p>
          <a:p>
            <a:pPr lvl="1"/>
            <a:r>
              <a:rPr lang="en-US" dirty="0" smtClean="0"/>
              <a:t>1962–71</a:t>
            </a:r>
          </a:p>
          <a:p>
            <a:pPr lvl="1"/>
            <a:r>
              <a:rPr lang="en-US" dirty="0" smtClean="0"/>
              <a:t>1972–84</a:t>
            </a:r>
          </a:p>
          <a:p>
            <a:pPr lvl="1"/>
            <a:r>
              <a:rPr lang="en-US" dirty="0" smtClean="0"/>
              <a:t>1985–89  </a:t>
            </a:r>
          </a:p>
          <a:p>
            <a:r>
              <a:rPr lang="en-US" dirty="0" smtClean="0"/>
              <a:t>System transition</a:t>
            </a:r>
          </a:p>
          <a:p>
            <a:pPr lvl="1"/>
            <a:r>
              <a:rPr lang="en-US" dirty="0" smtClean="0"/>
              <a:t>1990–2004</a:t>
            </a:r>
          </a:p>
          <a:p>
            <a:pPr lvl="1"/>
            <a:r>
              <a:rPr lang="en-US" dirty="0" smtClean="0"/>
              <a:t>2005–2010  </a:t>
            </a:r>
          </a:p>
          <a:p>
            <a:r>
              <a:rPr lang="en-US" dirty="0" smtClean="0"/>
              <a:t>‘Illiberal state’ </a:t>
            </a:r>
          </a:p>
          <a:p>
            <a:pPr lvl="1"/>
            <a:r>
              <a:rPr lang="en-US" dirty="0" smtClean="0"/>
              <a:t>(2011–)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289083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Repression</a:t>
            </a:r>
          </a:p>
          <a:p>
            <a:pPr lvl="1"/>
            <a:r>
              <a:rPr lang="en-US" dirty="0" smtClean="0"/>
              <a:t>1957–1961</a:t>
            </a:r>
          </a:p>
          <a:p>
            <a:r>
              <a:rPr lang="en-US" dirty="0" smtClean="0"/>
              <a:t>‘Consolidation’ </a:t>
            </a:r>
          </a:p>
          <a:p>
            <a:pPr lvl="1"/>
            <a:r>
              <a:rPr lang="en-US" dirty="0" smtClean="0"/>
              <a:t>1962–71</a:t>
            </a:r>
          </a:p>
          <a:p>
            <a:pPr lvl="1"/>
            <a:r>
              <a:rPr lang="en-US" dirty="0" smtClean="0"/>
              <a:t>1972–84</a:t>
            </a:r>
          </a:p>
          <a:p>
            <a:pPr lvl="1"/>
            <a:r>
              <a:rPr lang="en-US" dirty="0" smtClean="0"/>
              <a:t>1985–89  </a:t>
            </a:r>
          </a:p>
          <a:p>
            <a:r>
              <a:rPr lang="en-US" dirty="0" smtClean="0"/>
              <a:t>System transition</a:t>
            </a:r>
          </a:p>
          <a:p>
            <a:pPr lvl="1"/>
            <a:r>
              <a:rPr lang="en-US" dirty="0" smtClean="0"/>
              <a:t>1990–2004</a:t>
            </a:r>
          </a:p>
          <a:p>
            <a:pPr lvl="1"/>
            <a:r>
              <a:rPr lang="en-US" dirty="0" smtClean="0"/>
              <a:t>2005–2010  </a:t>
            </a:r>
          </a:p>
          <a:p>
            <a:r>
              <a:rPr lang="en-US" dirty="0" smtClean="0"/>
              <a:t>‘Illiberal state’ </a:t>
            </a:r>
          </a:p>
          <a:p>
            <a:pPr lvl="1"/>
            <a:r>
              <a:rPr lang="en-US" dirty="0" smtClean="0"/>
              <a:t>(2011–)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2"/>
          </p:nvPr>
        </p:nvSpPr>
        <p:spPr>
          <a:xfrm>
            <a:off x="3357554" y="1428736"/>
            <a:ext cx="5572164" cy="4589955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Sector administration</a:t>
            </a:r>
          </a:p>
          <a:p>
            <a:pPr lvl="8"/>
            <a:endParaRPr lang="en-US" b="1" dirty="0" smtClean="0"/>
          </a:p>
          <a:p>
            <a:r>
              <a:rPr lang="en-US" sz="2800" b="1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2400" b="1" dirty="0" smtClean="0"/>
              <a:t>‘New Economic Mechanism’ (1965-): indirect administrative influence</a:t>
            </a:r>
            <a:endParaRPr lang="hu-HU" sz="2400" b="1" dirty="0" smtClean="0"/>
          </a:p>
          <a:p>
            <a:pPr lvl="1">
              <a:spcBef>
                <a:spcPts val="0"/>
              </a:spcBef>
            </a:pPr>
            <a:endParaRPr lang="en-US" sz="2400" b="1" dirty="0" smtClean="0"/>
          </a:p>
          <a:p>
            <a:r>
              <a:rPr lang="en-US" sz="2800" b="1" dirty="0" smtClean="0"/>
              <a:t>Administration responsible to and controlled by the Parliament</a:t>
            </a:r>
          </a:p>
          <a:p>
            <a:r>
              <a:rPr lang="en-US" sz="2800" b="1" dirty="0" smtClean="0"/>
              <a:t>Strong chancellery system of government administration</a:t>
            </a:r>
            <a:endParaRPr lang="en-US" sz="2800" b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indicator: number of ministries</a:t>
            </a:r>
            <a:endParaRPr lang="en-US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4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period 1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289083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Repression</a:t>
            </a:r>
          </a:p>
          <a:p>
            <a:pPr lvl="1"/>
            <a:r>
              <a:rPr lang="en-US" dirty="0" smtClean="0"/>
              <a:t>1957–1961</a:t>
            </a:r>
          </a:p>
          <a:p>
            <a:r>
              <a:rPr lang="en-US" dirty="0" smtClean="0"/>
              <a:t>‘Consolidation’ </a:t>
            </a:r>
          </a:p>
          <a:p>
            <a:pPr lvl="1"/>
            <a:r>
              <a:rPr lang="en-US" dirty="0" smtClean="0"/>
              <a:t>1962–71</a:t>
            </a:r>
          </a:p>
          <a:p>
            <a:pPr lvl="1"/>
            <a:r>
              <a:rPr lang="en-US" dirty="0" smtClean="0"/>
              <a:t>1972–84</a:t>
            </a:r>
          </a:p>
          <a:p>
            <a:pPr lvl="1"/>
            <a:r>
              <a:rPr lang="en-US" dirty="0" smtClean="0"/>
              <a:t>1985–89  </a:t>
            </a:r>
          </a:p>
          <a:p>
            <a:r>
              <a:rPr lang="en-US" dirty="0" smtClean="0"/>
              <a:t>System transition</a:t>
            </a:r>
          </a:p>
          <a:p>
            <a:pPr lvl="1"/>
            <a:r>
              <a:rPr lang="en-US" dirty="0" smtClean="0"/>
              <a:t>1990–2004</a:t>
            </a:r>
          </a:p>
          <a:p>
            <a:pPr lvl="1"/>
            <a:r>
              <a:rPr lang="en-US" dirty="0" smtClean="0"/>
              <a:t>2005–2010  </a:t>
            </a:r>
          </a:p>
          <a:p>
            <a:r>
              <a:rPr lang="en-US" dirty="0" smtClean="0"/>
              <a:t>‘Illiberal state’ </a:t>
            </a:r>
          </a:p>
          <a:p>
            <a:pPr lvl="1"/>
            <a:r>
              <a:rPr lang="en-US" dirty="0" smtClean="0"/>
              <a:t>(2011–)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2"/>
          </p:nvPr>
        </p:nvSpPr>
        <p:spPr>
          <a:xfrm>
            <a:off x="3357554" y="1428736"/>
            <a:ext cx="5572164" cy="458995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Sector administration</a:t>
            </a:r>
          </a:p>
          <a:p>
            <a:pPr lvl="8">
              <a:buNone/>
            </a:pPr>
            <a:endParaRPr lang="en-US" b="1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graphicFrame>
        <p:nvGraphicFramePr>
          <p:cNvPr id="8" name="Tartalom helye 6"/>
          <p:cNvGraphicFramePr>
            <a:graphicFrameLocks/>
          </p:cNvGraphicFramePr>
          <p:nvPr/>
        </p:nvGraphicFramePr>
        <p:xfrm>
          <a:off x="3571867" y="2000240"/>
          <a:ext cx="5194307" cy="409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Egyenes összekötő nyíllal 9"/>
          <p:cNvCxnSpPr/>
          <p:nvPr/>
        </p:nvCxnSpPr>
        <p:spPr>
          <a:xfrm rot="10800000" flipV="1">
            <a:off x="4071934" y="1928802"/>
            <a:ext cx="1071570" cy="57150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period 2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289083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2"/>
          </p:nvPr>
        </p:nvSpPr>
        <p:spPr>
          <a:xfrm>
            <a:off x="4143372" y="1428736"/>
            <a:ext cx="4786346" cy="4589955"/>
          </a:xfrm>
        </p:spPr>
        <p:txBody>
          <a:bodyPr>
            <a:noAutofit/>
          </a:bodyPr>
          <a:lstStyle/>
          <a:p>
            <a:r>
              <a:rPr lang="en-US" sz="2400" dirty="0" smtClean="0"/>
              <a:t>Sector administration</a:t>
            </a:r>
          </a:p>
          <a:p>
            <a:pPr lvl="8"/>
            <a:endParaRPr lang="en-US" b="1" dirty="0" smtClean="0"/>
          </a:p>
          <a:p>
            <a:r>
              <a:rPr lang="en-US" sz="2800" b="1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2400" b="1" dirty="0" smtClean="0"/>
              <a:t>‘New Economic Mechanism’ (1965-): indirect administrative influence</a:t>
            </a:r>
            <a:endParaRPr lang="hu-HU" sz="2400" b="1" dirty="0" smtClean="0"/>
          </a:p>
          <a:p>
            <a:pPr lvl="1">
              <a:spcBef>
                <a:spcPts val="0"/>
              </a:spcBef>
              <a:buNone/>
            </a:pPr>
            <a:endParaRPr lang="en-US" sz="2400" b="1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graphicFrame>
        <p:nvGraphicFramePr>
          <p:cNvPr id="8" name="Tartalom helye 6"/>
          <p:cNvGraphicFramePr>
            <a:graphicFrameLocks/>
          </p:cNvGraphicFramePr>
          <p:nvPr/>
        </p:nvGraphicFramePr>
        <p:xfrm>
          <a:off x="571472" y="1928802"/>
          <a:ext cx="364333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Bal oldali kapcsos zárójel 9"/>
          <p:cNvSpPr/>
          <p:nvPr/>
        </p:nvSpPr>
        <p:spPr>
          <a:xfrm>
            <a:off x="4286248" y="2786058"/>
            <a:ext cx="392909" cy="821537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</a:t>
            </a:r>
            <a:r>
              <a:rPr lang="hu-HU" dirty="0" smtClean="0"/>
              <a:t> 3: System </a:t>
            </a:r>
            <a:r>
              <a:rPr lang="hu-HU" dirty="0" err="1" smtClean="0"/>
              <a:t>transition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2"/>
          </p:nvPr>
        </p:nvSpPr>
        <p:spPr>
          <a:xfrm>
            <a:off x="642910" y="2428868"/>
            <a:ext cx="2176450" cy="3581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Repression</a:t>
            </a:r>
          </a:p>
          <a:p>
            <a:pPr lvl="1"/>
            <a:r>
              <a:rPr lang="en-US" dirty="0" smtClean="0"/>
              <a:t>1957–1961</a:t>
            </a:r>
          </a:p>
          <a:p>
            <a:r>
              <a:rPr lang="en-US" dirty="0" smtClean="0"/>
              <a:t>‘Consolidation’ </a:t>
            </a:r>
          </a:p>
          <a:p>
            <a:pPr lvl="1"/>
            <a:r>
              <a:rPr lang="en-US" dirty="0" smtClean="0"/>
              <a:t>1962–71</a:t>
            </a:r>
          </a:p>
          <a:p>
            <a:pPr lvl="1"/>
            <a:r>
              <a:rPr lang="en-US" dirty="0" smtClean="0"/>
              <a:t>1972–84</a:t>
            </a:r>
          </a:p>
          <a:p>
            <a:pPr lvl="1"/>
            <a:r>
              <a:rPr lang="en-US" dirty="0" smtClean="0"/>
              <a:t>1985–89  </a:t>
            </a:r>
          </a:p>
          <a:p>
            <a:r>
              <a:rPr lang="en-US" dirty="0" smtClean="0"/>
              <a:t>System transition</a:t>
            </a:r>
          </a:p>
          <a:p>
            <a:pPr lvl="1"/>
            <a:r>
              <a:rPr lang="en-US" sz="2900" b="1" dirty="0" smtClean="0">
                <a:solidFill>
                  <a:schemeClr val="accent4">
                    <a:lumMod val="75000"/>
                  </a:schemeClr>
                </a:solidFill>
              </a:rPr>
              <a:t>1990–2004</a:t>
            </a:r>
          </a:p>
          <a:p>
            <a:pPr lvl="1"/>
            <a:r>
              <a:rPr lang="en-US" dirty="0" smtClean="0"/>
              <a:t>2005–2010  </a:t>
            </a:r>
          </a:p>
          <a:p>
            <a:r>
              <a:rPr lang="en-US" dirty="0" smtClean="0"/>
              <a:t>‘Illiberal state’ </a:t>
            </a:r>
          </a:p>
          <a:p>
            <a:pPr lvl="1"/>
            <a:r>
              <a:rPr lang="en-US" dirty="0" smtClean="0"/>
              <a:t>(2011–)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8" name="Szöveg helye 7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2105012" cy="640080"/>
          </a:xfrm>
        </p:spPr>
        <p:txBody>
          <a:bodyPr/>
          <a:lstStyle/>
          <a:p>
            <a:r>
              <a:rPr lang="hu-HU" dirty="0" err="1" smtClean="0"/>
              <a:t>Periods</a:t>
            </a:r>
            <a:endParaRPr lang="hu-HU" dirty="0"/>
          </a:p>
        </p:txBody>
      </p:sp>
      <p:sp>
        <p:nvSpPr>
          <p:cNvPr id="9" name="Szöveg helye 8"/>
          <p:cNvSpPr>
            <a:spLocks noGrp="1"/>
          </p:cNvSpPr>
          <p:nvPr>
            <p:ph type="body" sz="quarter" idx="3"/>
          </p:nvPr>
        </p:nvSpPr>
        <p:spPr>
          <a:xfrm>
            <a:off x="4429124" y="1752600"/>
            <a:ext cx="4257676" cy="640080"/>
          </a:xfrm>
        </p:spPr>
        <p:txBody>
          <a:bodyPr>
            <a:normAutofit/>
          </a:bodyPr>
          <a:lstStyle/>
          <a:p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transition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joining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EU</a:t>
            </a:r>
            <a:endParaRPr lang="hu-HU" dirty="0"/>
          </a:p>
        </p:txBody>
      </p:sp>
      <p:sp>
        <p:nvSpPr>
          <p:cNvPr id="10" name="Ellipszis feliratnak 9"/>
          <p:cNvSpPr/>
          <p:nvPr/>
        </p:nvSpPr>
        <p:spPr>
          <a:xfrm>
            <a:off x="3000364" y="3000372"/>
            <a:ext cx="6143636" cy="2857520"/>
          </a:xfrm>
          <a:prstGeom prst="wedgeEllipseCallout">
            <a:avLst>
              <a:gd name="adj1" fmla="val -57849"/>
              <a:gd name="adj2" fmla="val 3259"/>
            </a:avLst>
          </a:prstGeom>
          <a:solidFill>
            <a:schemeClr val="accent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artalom helye 6"/>
          <p:cNvSpPr txBox="1">
            <a:spLocks/>
          </p:cNvSpPr>
          <p:nvPr/>
        </p:nvSpPr>
        <p:spPr>
          <a:xfrm>
            <a:off x="3357554" y="3071810"/>
            <a:ext cx="5500726" cy="207170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FF00"/>
              </a:buClr>
              <a:buSzPct val="60000"/>
              <a:buFont typeface="Wingdings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Administration responsible to and controlled by the Parliament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FF00"/>
              </a:buClr>
              <a:buSzPct val="60000"/>
              <a:buFont typeface="Wingdings" pitchFamily="2" charset="2"/>
              <a:buChar char="§"/>
              <a:tabLst/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Privatization, market liberalization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FFFF00"/>
              </a:buClr>
              <a:buSzPct val="60000"/>
              <a:buFont typeface="Wingdings" pitchFamily="2" charset="2"/>
              <a:buChar char="§"/>
              <a:tabLst/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Establishments of regulatory authorities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289083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Repression</a:t>
            </a:r>
          </a:p>
          <a:p>
            <a:pPr lvl="1"/>
            <a:r>
              <a:rPr lang="en-US" dirty="0" smtClean="0"/>
              <a:t>1957–1961</a:t>
            </a:r>
          </a:p>
          <a:p>
            <a:r>
              <a:rPr lang="en-US" dirty="0" smtClean="0"/>
              <a:t>‘Consolidation’ </a:t>
            </a:r>
          </a:p>
          <a:p>
            <a:pPr lvl="1"/>
            <a:r>
              <a:rPr lang="en-US" dirty="0" smtClean="0"/>
              <a:t>1962–71</a:t>
            </a:r>
          </a:p>
          <a:p>
            <a:pPr lvl="1"/>
            <a:r>
              <a:rPr lang="en-US" dirty="0" smtClean="0"/>
              <a:t>1972–84</a:t>
            </a:r>
          </a:p>
          <a:p>
            <a:pPr lvl="1"/>
            <a:r>
              <a:rPr lang="en-US" dirty="0" smtClean="0"/>
              <a:t>1985–89  </a:t>
            </a:r>
          </a:p>
          <a:p>
            <a:r>
              <a:rPr lang="en-US" dirty="0" smtClean="0"/>
              <a:t>System transition</a:t>
            </a:r>
          </a:p>
          <a:p>
            <a:pPr lvl="1"/>
            <a:r>
              <a:rPr lang="en-US" dirty="0" smtClean="0"/>
              <a:t>1990–2004</a:t>
            </a:r>
          </a:p>
          <a:p>
            <a:pPr lvl="1"/>
            <a:r>
              <a:rPr lang="en-US" dirty="0" smtClean="0"/>
              <a:t>2005–2010  </a:t>
            </a:r>
          </a:p>
          <a:p>
            <a:r>
              <a:rPr lang="en-US" dirty="0" smtClean="0"/>
              <a:t>‘Illiberal state’ </a:t>
            </a:r>
          </a:p>
          <a:p>
            <a:pPr lvl="1"/>
            <a:r>
              <a:rPr lang="en-US" dirty="0" smtClean="0"/>
              <a:t>(2011–)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2"/>
          </p:nvPr>
        </p:nvSpPr>
        <p:spPr>
          <a:xfrm>
            <a:off x="3357554" y="1428736"/>
            <a:ext cx="5572164" cy="4589955"/>
          </a:xfrm>
        </p:spPr>
        <p:txBody>
          <a:bodyPr>
            <a:noAutofit/>
          </a:bodyPr>
          <a:lstStyle/>
          <a:p>
            <a:r>
              <a:rPr lang="hu-HU" sz="2800" b="1" dirty="0" smtClean="0"/>
              <a:t>.</a:t>
            </a:r>
          </a:p>
          <a:p>
            <a:pPr lvl="1">
              <a:buNone/>
            </a:pPr>
            <a:endParaRPr lang="hu-HU" sz="2200" b="1" dirty="0" smtClean="0"/>
          </a:p>
          <a:p>
            <a:r>
              <a:rPr lang="hu-HU" sz="2800" b="1" dirty="0" smtClean="0"/>
              <a:t>.</a:t>
            </a:r>
          </a:p>
          <a:p>
            <a:pPr lvl="1"/>
            <a:endParaRPr lang="hu-HU" sz="2500" b="1" dirty="0" smtClean="0"/>
          </a:p>
          <a:p>
            <a:endParaRPr lang="hu-HU" sz="2800" b="1" dirty="0" smtClean="0"/>
          </a:p>
          <a:p>
            <a:r>
              <a:rPr lang="hu-HU" sz="2800" b="1" dirty="0" smtClean="0"/>
              <a:t>.</a:t>
            </a:r>
          </a:p>
          <a:p>
            <a:pPr>
              <a:buNone/>
            </a:pPr>
            <a:endParaRPr lang="hu-HU" sz="2800" b="1" dirty="0" smtClean="0"/>
          </a:p>
          <a:p>
            <a:r>
              <a:rPr lang="hu-HU" sz="2800" b="1" dirty="0" smtClean="0"/>
              <a:t>.</a:t>
            </a:r>
            <a:r>
              <a:rPr lang="en-US" sz="2800" b="1" dirty="0" smtClean="0"/>
              <a:t> Strong chancellery system of government administration</a:t>
            </a:r>
          </a:p>
          <a:p>
            <a:endParaRPr lang="hu-HU" sz="2800" b="1" dirty="0" smtClean="0"/>
          </a:p>
          <a:p>
            <a:pPr lvl="8">
              <a:buNone/>
            </a:pPr>
            <a:endParaRPr lang="hu-HU" sz="2800" b="1" dirty="0" smtClean="0"/>
          </a:p>
          <a:p>
            <a:pPr lvl="8">
              <a:buNone/>
            </a:pPr>
            <a:endParaRPr lang="en-US" b="1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sp>
        <p:nvSpPr>
          <p:cNvPr id="8" name="Szalagív 7"/>
          <p:cNvSpPr/>
          <p:nvPr/>
        </p:nvSpPr>
        <p:spPr>
          <a:xfrm>
            <a:off x="214282" y="4643446"/>
            <a:ext cx="4857784" cy="642942"/>
          </a:xfrm>
          <a:prstGeom prst="blockArc">
            <a:avLst>
              <a:gd name="adj1" fmla="val 10514594"/>
              <a:gd name="adj2" fmla="val 55382"/>
              <a:gd name="adj3" fmla="val 0"/>
            </a:avLst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period </a:t>
            </a:r>
            <a:r>
              <a:rPr lang="hu-HU" dirty="0" smtClean="0"/>
              <a:t>4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289083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2"/>
          </p:nvPr>
        </p:nvSpPr>
        <p:spPr>
          <a:xfrm>
            <a:off x="4143372" y="1428736"/>
            <a:ext cx="4786346" cy="4589955"/>
          </a:xfrm>
        </p:spPr>
        <p:txBody>
          <a:bodyPr>
            <a:noAutofit/>
          </a:bodyPr>
          <a:lstStyle/>
          <a:p>
            <a:r>
              <a:rPr lang="hu-HU" sz="2400" dirty="0" smtClean="0"/>
              <a:t>.</a:t>
            </a:r>
            <a:endParaRPr lang="en-US" sz="2400" dirty="0" smtClean="0"/>
          </a:p>
          <a:p>
            <a:pPr lvl="8"/>
            <a:endParaRPr lang="en-US" b="1" dirty="0" smtClean="0"/>
          </a:p>
          <a:p>
            <a:r>
              <a:rPr lang="en-US" sz="2800" b="1" dirty="0" smtClean="0"/>
              <a:t>.</a:t>
            </a:r>
            <a:endParaRPr lang="hu-HU" sz="2800" b="1" dirty="0" smtClean="0"/>
          </a:p>
          <a:p>
            <a:endParaRPr lang="hu-HU" sz="2800" b="1" dirty="0" smtClean="0"/>
          </a:p>
          <a:p>
            <a:endParaRPr lang="en-US" sz="2800" b="1" dirty="0" smtClean="0"/>
          </a:p>
          <a:p>
            <a:pPr lvl="1">
              <a:spcBef>
                <a:spcPts val="0"/>
              </a:spcBef>
            </a:pPr>
            <a:r>
              <a:rPr lang="en-US" sz="2400" b="1" dirty="0" smtClean="0"/>
              <a:t>‘Strong chancellery system of government administration</a:t>
            </a:r>
            <a:endParaRPr lang="hu-HU" sz="2400" b="1" dirty="0" smtClean="0"/>
          </a:p>
          <a:p>
            <a:pPr lvl="1">
              <a:spcBef>
                <a:spcPts val="0"/>
              </a:spcBef>
              <a:buNone/>
            </a:pPr>
            <a:endParaRPr lang="en-US" sz="2400" b="1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hu-HU" smtClean="0"/>
              <a:t>07.11.2016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06BF9575-EDA1-49FD-98B4-613422E4515D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T.M.Horváth, PA in Hungary from 1950ies, 2016</a:t>
            </a:r>
            <a:endParaRPr lang="hu-HU"/>
          </a:p>
        </p:txBody>
      </p:sp>
      <p:graphicFrame>
        <p:nvGraphicFramePr>
          <p:cNvPr id="8" name="Tartalom helye 6"/>
          <p:cNvGraphicFramePr>
            <a:graphicFrameLocks/>
          </p:cNvGraphicFramePr>
          <p:nvPr/>
        </p:nvGraphicFramePr>
        <p:xfrm>
          <a:off x="571472" y="1928802"/>
          <a:ext cx="364333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Bal oldali kapcsos zárójel 9"/>
          <p:cNvSpPr/>
          <p:nvPr/>
        </p:nvSpPr>
        <p:spPr>
          <a:xfrm>
            <a:off x="4143372" y="3786190"/>
            <a:ext cx="392909" cy="821537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282</TotalTime>
  <Words>412</Words>
  <Application>Microsoft Office PowerPoint</Application>
  <PresentationFormat>Diavetítés a képernyőre (4:3 oldalarány)</PresentationFormat>
  <Paragraphs>189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Medián</vt:lpstr>
      <vt:lpstr>Change of public administration from 1950-ies until now  (The case of Hungary) </vt:lpstr>
      <vt:lpstr>Periods</vt:lpstr>
      <vt:lpstr>Periods</vt:lpstr>
      <vt:lpstr>An indicator: number of ministries</vt:lpstr>
      <vt:lpstr>Key period 1</vt:lpstr>
      <vt:lpstr>Key period 2</vt:lpstr>
      <vt:lpstr>Period 3: System transition</vt:lpstr>
      <vt:lpstr>Periods</vt:lpstr>
      <vt:lpstr>Key period 4</vt:lpstr>
      <vt:lpstr>Periods</vt:lpstr>
      <vt:lpstr>11. dia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of public administration from 50-ies untill now  (The case of Hungary)</dc:title>
  <dc:creator>HMT</dc:creator>
  <cp:lastModifiedBy>HMT</cp:lastModifiedBy>
  <cp:revision>24</cp:revision>
  <dcterms:created xsi:type="dcterms:W3CDTF">2016-11-05T07:11:13Z</dcterms:created>
  <dcterms:modified xsi:type="dcterms:W3CDTF">2016-11-25T08:39:36Z</dcterms:modified>
</cp:coreProperties>
</file>